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6"/>
  </p:notesMasterIdLst>
  <p:sldIdLst>
    <p:sldId id="256" r:id="rId2"/>
    <p:sldId id="314" r:id="rId3"/>
    <p:sldId id="315" r:id="rId4"/>
    <p:sldId id="263" r:id="rId5"/>
    <p:sldId id="316" r:id="rId6"/>
    <p:sldId id="317" r:id="rId7"/>
    <p:sldId id="260" r:id="rId8"/>
    <p:sldId id="261" r:id="rId9"/>
    <p:sldId id="318" r:id="rId10"/>
    <p:sldId id="319" r:id="rId11"/>
    <p:sldId id="262" r:id="rId12"/>
    <p:sldId id="264" r:id="rId13"/>
    <p:sldId id="265" r:id="rId14"/>
    <p:sldId id="266" r:id="rId15"/>
    <p:sldId id="268" r:id="rId16"/>
    <p:sldId id="270" r:id="rId17"/>
    <p:sldId id="269" r:id="rId18"/>
    <p:sldId id="320" r:id="rId19"/>
    <p:sldId id="321" r:id="rId20"/>
    <p:sldId id="277" r:id="rId21"/>
    <p:sldId id="271" r:id="rId22"/>
    <p:sldId id="272" r:id="rId23"/>
    <p:sldId id="322" r:id="rId24"/>
    <p:sldId id="273" r:id="rId25"/>
    <p:sldId id="275" r:id="rId26"/>
    <p:sldId id="274" r:id="rId27"/>
    <p:sldId id="289" r:id="rId28"/>
    <p:sldId id="323" r:id="rId29"/>
    <p:sldId id="294" r:id="rId30"/>
    <p:sldId id="295" r:id="rId31"/>
    <p:sldId id="324" r:id="rId32"/>
    <p:sldId id="325" r:id="rId33"/>
    <p:sldId id="290" r:id="rId34"/>
    <p:sldId id="326" r:id="rId35"/>
  </p:sldIdLst>
  <p:sldSz cx="9144000" cy="5143500" type="screen16x9"/>
  <p:notesSz cx="6858000" cy="9144000"/>
  <p:embeddedFontLst>
    <p:embeddedFont>
      <p:font typeface="等线" panose="02010600030101010101" pitchFamily="2" charset="-122"/>
      <p:regular r:id="rId37"/>
      <p:bold r:id="rId38"/>
    </p:embeddedFont>
    <p:embeddedFont>
      <p:font typeface="Bebas Neue" panose="020B0606020202050201" pitchFamily="34" charset="0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Karla" pitchFamily="2" charset="0"/>
      <p:regular r:id="rId45"/>
      <p:bold r:id="rId46"/>
      <p:italic r:id="rId47"/>
      <p:boldItalic r:id="rId48"/>
    </p:embeddedFont>
    <p:embeddedFont>
      <p:font typeface="Russo One" panose="02010600030101010101" charset="0"/>
      <p:regular r:id="rId49"/>
    </p:embeddedFont>
    <p:embeddedFont>
      <p:font typeface="Sora" panose="02010600030101010101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357E4E-A880-47CC-8752-BF36B646BE84}">
  <a:tblStyle styleId="{C6357E4E-A880-47CC-8752-BF36B646BE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dirty="0"/>
              <a:t>Team Velocity(Jan 23,2023 – Mar</a:t>
            </a:r>
            <a:r>
              <a:rPr lang="en-US" altLang="zh-CN" sz="1800" baseline="0" dirty="0"/>
              <a:t> 10,2023</a:t>
            </a:r>
            <a:r>
              <a:rPr lang="en-US" altLang="zh-CN" sz="1800" dirty="0"/>
              <a:t>)</a:t>
            </a:r>
            <a:endParaRPr lang="zh-CN" alt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User Story Planned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97-481B-8C56-37B0D9E759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Completed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97-481B-8C56-37B0D9E759B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Incompleted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397-481B-8C56-37B0D9E759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05322095"/>
        <c:axId val="1539791263"/>
      </c:barChart>
      <c:catAx>
        <c:axId val="19053220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39791263"/>
        <c:crosses val="autoZero"/>
        <c:auto val="1"/>
        <c:lblAlgn val="ctr"/>
        <c:lblOffset val="100"/>
        <c:noMultiLvlLbl val="0"/>
      </c:catAx>
      <c:valAx>
        <c:axId val="153979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05322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/>
              <a:t>Sprint 1 Burndown Chart</a:t>
            </a:r>
            <a:endParaRPr lang="zh-CN" altLang="en-US" sz="1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Sheet1!$B$1:$B$2</c:f>
              <c:strCache>
                <c:ptCount val="2"/>
                <c:pt idx="0">
                  <c:v>Sprint 1 Burndown Chart</c:v>
                </c:pt>
                <c:pt idx="1">
                  <c:v>Planned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Sheet1!$A$3:$A$10</c:f>
              <c:strCache>
                <c:ptCount val="8"/>
                <c:pt idx="0">
                  <c:v>7 Weeks Left</c:v>
                </c:pt>
                <c:pt idx="1">
                  <c:v>6 Weeks Left</c:v>
                </c:pt>
                <c:pt idx="2">
                  <c:v>5 Weeks Left</c:v>
                </c:pt>
                <c:pt idx="3">
                  <c:v>4 Weeks Left</c:v>
                </c:pt>
                <c:pt idx="4">
                  <c:v>3 Weeks Left</c:v>
                </c:pt>
                <c:pt idx="5">
                  <c:v>2 Weeks Left</c:v>
                </c:pt>
                <c:pt idx="6">
                  <c:v>1 Weeks Left</c:v>
                </c:pt>
                <c:pt idx="7">
                  <c:v>0 Weeks Left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8"/>
                <c:pt idx="0">
                  <c:v>11</c:v>
                </c:pt>
                <c:pt idx="1">
                  <c:v>8</c:v>
                </c:pt>
                <c:pt idx="2">
                  <c:v>7</c:v>
                </c:pt>
                <c:pt idx="3">
                  <c:v>6</c:v>
                </c:pt>
                <c:pt idx="4">
                  <c:v>4</c:v>
                </c:pt>
                <c:pt idx="5">
                  <c:v>2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1A-478F-A695-248FED6C8C27}"/>
            </c:ext>
          </c:extLst>
        </c:ser>
        <c:ser>
          <c:idx val="1"/>
          <c:order val="1"/>
          <c:tx>
            <c:strRef>
              <c:f>Sheet1!$C$1:$C$2</c:f>
              <c:strCache>
                <c:ptCount val="2"/>
                <c:pt idx="0">
                  <c:v>Sprint 1 Burndown Chart</c:v>
                </c:pt>
                <c:pt idx="1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Sheet1!$A$3:$A$10</c:f>
              <c:strCache>
                <c:ptCount val="8"/>
                <c:pt idx="0">
                  <c:v>7 Weeks Left</c:v>
                </c:pt>
                <c:pt idx="1">
                  <c:v>6 Weeks Left</c:v>
                </c:pt>
                <c:pt idx="2">
                  <c:v>5 Weeks Left</c:v>
                </c:pt>
                <c:pt idx="3">
                  <c:v>4 Weeks Left</c:v>
                </c:pt>
                <c:pt idx="4">
                  <c:v>3 Weeks Left</c:v>
                </c:pt>
                <c:pt idx="5">
                  <c:v>2 Weeks Left</c:v>
                </c:pt>
                <c:pt idx="6">
                  <c:v>1 Weeks Left</c:v>
                </c:pt>
                <c:pt idx="7">
                  <c:v>0 Weeks Left</c:v>
                </c:pt>
              </c:strCache>
            </c:strRef>
          </c:cat>
          <c:val>
            <c:numRef>
              <c:f>Sheet1!$C$3:$C$10</c:f>
              <c:numCache>
                <c:formatCode>General</c:formatCode>
                <c:ptCount val="8"/>
                <c:pt idx="0">
                  <c:v>11</c:v>
                </c:pt>
                <c:pt idx="1">
                  <c:v>10</c:v>
                </c:pt>
                <c:pt idx="2">
                  <c:v>9</c:v>
                </c:pt>
                <c:pt idx="3">
                  <c:v>8</c:v>
                </c:pt>
                <c:pt idx="4">
                  <c:v>6</c:v>
                </c:pt>
                <c:pt idx="5">
                  <c:v>5</c:v>
                </c:pt>
                <c:pt idx="6">
                  <c:v>3</c:v>
                </c:pt>
                <c:pt idx="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1A-478F-A695-248FED6C8C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90343391"/>
        <c:axId val="1774869759"/>
      </c:lineChart>
      <c:catAx>
        <c:axId val="1190343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74869759"/>
        <c:crosses val="autoZero"/>
        <c:auto val="1"/>
        <c:lblAlgn val="ctr"/>
        <c:lblOffset val="100"/>
        <c:noMultiLvlLbl val="0"/>
      </c:catAx>
      <c:valAx>
        <c:axId val="1774869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0343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Sprint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89-4286-B68D-691EDF05061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Committed</c:v>
                </c:pt>
                <c:pt idx="1">
                  <c:v>Completed</c:v>
                </c:pt>
                <c:pt idx="2">
                  <c:v>Incompleted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11</c:v>
                </c:pt>
                <c:pt idx="1">
                  <c:v>9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89-4286-B68D-691EDF0506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683ee10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683ee10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1621753f28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1621753f28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1621753f2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11621753f2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1683ee1084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1683ee1084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1621753f2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1621753f2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1621753f28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1621753f28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1683ee108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1683ee108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1621753f2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1621753f2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788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1621753f28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1621753f28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11621753f28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11621753f28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1621753f2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1621753f2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1629f8e37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11629f8e37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1629f8e370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1629f8e370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11629f8e370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11629f8e370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11629f8e37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11629f8e37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1629f8e37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11629f8e37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830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1629f8e37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11629f8e37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1621753f2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1621753f2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1621753f28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1621753f2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1621753f28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1621753f2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545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1621753f28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1621753f2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104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1621753f2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1621753f2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1621753f2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1621753f28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1629f8e370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1629f8e370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79900" y="243300"/>
            <a:ext cx="8584200" cy="4656900"/>
          </a:xfrm>
          <a:prstGeom prst="roundRect">
            <a:avLst>
              <a:gd name="adj" fmla="val 4665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87687" y="1005200"/>
            <a:ext cx="3576000" cy="24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45787" y="3724600"/>
            <a:ext cx="3361500" cy="3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210254" y="3834546"/>
            <a:ext cx="1482900" cy="1065600"/>
            <a:chOff x="5912779" y="4216896"/>
            <a:chExt cx="1482900" cy="1065600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6127875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6343940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6560005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6776070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6992135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7208200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6654229" y="3676012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6654229" y="3892074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6654229" y="4108136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6654229" y="4324197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" name="Google Shape;23;p2"/>
          <p:cNvGrpSpPr/>
          <p:nvPr/>
        </p:nvGrpSpPr>
        <p:grpSpPr>
          <a:xfrm rot="5400000" flipH="1">
            <a:off x="-865999" y="-904334"/>
            <a:ext cx="2283405" cy="2283405"/>
            <a:chOff x="6188681" y="2227829"/>
            <a:chExt cx="5346300" cy="5346300"/>
          </a:xfrm>
        </p:grpSpPr>
        <p:sp>
          <p:nvSpPr>
            <p:cNvPr id="24" name="Google Shape;24;p2"/>
            <p:cNvSpPr/>
            <p:nvPr/>
          </p:nvSpPr>
          <p:spPr>
            <a:xfrm flipH="1">
              <a:off x="7106056" y="3145329"/>
              <a:ext cx="3481200" cy="34812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flipH="1">
              <a:off x="6798006" y="2837179"/>
              <a:ext cx="4097400" cy="4097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flipH="1">
              <a:off x="6489756" y="2528929"/>
              <a:ext cx="4713900" cy="4713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flipH="1">
              <a:off x="6188681" y="2227829"/>
              <a:ext cx="5346300" cy="53463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/>
          <p:nvPr/>
        </p:nvSpPr>
        <p:spPr>
          <a:xfrm>
            <a:off x="279900" y="2415238"/>
            <a:ext cx="8584038" cy="2484915"/>
          </a:xfrm>
          <a:custGeom>
            <a:avLst/>
            <a:gdLst/>
            <a:ahLst/>
            <a:cxnLst/>
            <a:rect l="l" t="t" r="r" b="b"/>
            <a:pathLst>
              <a:path w="227452" h="65843" extrusionOk="0">
                <a:moveTo>
                  <a:pt x="88800" y="0"/>
                </a:moveTo>
                <a:cubicBezTo>
                  <a:pt x="78068" y="0"/>
                  <a:pt x="69106" y="8113"/>
                  <a:pt x="59849" y="13775"/>
                </a:cubicBezTo>
                <a:cubicBezTo>
                  <a:pt x="48657" y="20632"/>
                  <a:pt x="35652" y="24128"/>
                  <a:pt x="22660" y="24128"/>
                </a:cubicBezTo>
                <a:cubicBezTo>
                  <a:pt x="14976" y="24128"/>
                  <a:pt x="7297" y="22905"/>
                  <a:pt x="0" y="20431"/>
                </a:cubicBezTo>
                <a:lnTo>
                  <a:pt x="0" y="59763"/>
                </a:lnTo>
                <a:cubicBezTo>
                  <a:pt x="0" y="63107"/>
                  <a:pt x="2706" y="65842"/>
                  <a:pt x="6079" y="65842"/>
                </a:cubicBezTo>
                <a:lnTo>
                  <a:pt x="221372" y="65842"/>
                </a:lnTo>
                <a:cubicBezTo>
                  <a:pt x="224746" y="65842"/>
                  <a:pt x="227451" y="63107"/>
                  <a:pt x="227451" y="59763"/>
                </a:cubicBezTo>
                <a:lnTo>
                  <a:pt x="227451" y="13775"/>
                </a:lnTo>
                <a:cubicBezTo>
                  <a:pt x="220943" y="11004"/>
                  <a:pt x="213752" y="9903"/>
                  <a:pt x="206564" y="9903"/>
                </a:cubicBezTo>
                <a:cubicBezTo>
                  <a:pt x="203580" y="9903"/>
                  <a:pt x="200597" y="10092"/>
                  <a:pt x="197664" y="10431"/>
                </a:cubicBezTo>
                <a:cubicBezTo>
                  <a:pt x="184685" y="11921"/>
                  <a:pt x="172162" y="16024"/>
                  <a:pt x="159304" y="18334"/>
                </a:cubicBezTo>
                <a:cubicBezTo>
                  <a:pt x="153998" y="19275"/>
                  <a:pt x="148546" y="19890"/>
                  <a:pt x="143142" y="19890"/>
                </a:cubicBezTo>
                <a:cubicBezTo>
                  <a:pt x="135452" y="19890"/>
                  <a:pt x="127858" y="18645"/>
                  <a:pt x="120914" y="15325"/>
                </a:cubicBezTo>
                <a:cubicBezTo>
                  <a:pt x="110215" y="10218"/>
                  <a:pt x="101036" y="218"/>
                  <a:pt x="89273" y="6"/>
                </a:cubicBezTo>
                <a:cubicBezTo>
                  <a:pt x="89115" y="2"/>
                  <a:pt x="88957" y="0"/>
                  <a:pt x="88800" y="0"/>
                </a:cubicBezTo>
                <a:close/>
              </a:path>
            </a:pathLst>
          </a:custGeom>
          <a:solidFill>
            <a:srgbClr val="CCCCCC">
              <a:alpha val="21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/>
          <p:nvPr/>
        </p:nvSpPr>
        <p:spPr>
          <a:xfrm>
            <a:off x="279900" y="243300"/>
            <a:ext cx="8584200" cy="4656900"/>
          </a:xfrm>
          <a:prstGeom prst="roundRect">
            <a:avLst>
              <a:gd name="adj" fmla="val 4665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subTitle" idx="1"/>
          </p:nvPr>
        </p:nvSpPr>
        <p:spPr>
          <a:xfrm>
            <a:off x="4458375" y="3410100"/>
            <a:ext cx="3587700" cy="1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5"/>
          <p:cNvSpPr txBox="1">
            <a:spLocks noGrp="1"/>
          </p:cNvSpPr>
          <p:nvPr>
            <p:ph type="title"/>
          </p:nvPr>
        </p:nvSpPr>
        <p:spPr>
          <a:xfrm>
            <a:off x="4458375" y="2837400"/>
            <a:ext cx="3970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6"/>
          <p:cNvSpPr/>
          <p:nvPr/>
        </p:nvSpPr>
        <p:spPr>
          <a:xfrm>
            <a:off x="279900" y="243300"/>
            <a:ext cx="8584200" cy="4656900"/>
          </a:xfrm>
          <a:prstGeom prst="roundRect">
            <a:avLst>
              <a:gd name="adj" fmla="val 4665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6"/>
          <p:cNvSpPr txBox="1">
            <a:spLocks noGrp="1"/>
          </p:cNvSpPr>
          <p:nvPr>
            <p:ph type="subTitle" idx="1"/>
          </p:nvPr>
        </p:nvSpPr>
        <p:spPr>
          <a:xfrm>
            <a:off x="853288" y="2734299"/>
            <a:ext cx="3051600" cy="1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6"/>
          <p:cNvSpPr txBox="1">
            <a:spLocks noGrp="1"/>
          </p:cNvSpPr>
          <p:nvPr>
            <p:ph type="title"/>
          </p:nvPr>
        </p:nvSpPr>
        <p:spPr>
          <a:xfrm>
            <a:off x="853288" y="1377200"/>
            <a:ext cx="3051600" cy="13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"/>
          <p:cNvSpPr/>
          <p:nvPr/>
        </p:nvSpPr>
        <p:spPr>
          <a:xfrm>
            <a:off x="279900" y="243300"/>
            <a:ext cx="8584200" cy="4656900"/>
          </a:xfrm>
          <a:prstGeom prst="roundRect">
            <a:avLst>
              <a:gd name="adj" fmla="val 4665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8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11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"/>
          <p:cNvSpPr/>
          <p:nvPr/>
        </p:nvSpPr>
        <p:spPr>
          <a:xfrm>
            <a:off x="279900" y="243300"/>
            <a:ext cx="8584200" cy="4656900"/>
          </a:xfrm>
          <a:prstGeom prst="roundRect">
            <a:avLst>
              <a:gd name="adj" fmla="val 4665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9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"/>
          <p:cNvSpPr/>
          <p:nvPr/>
        </p:nvSpPr>
        <p:spPr>
          <a:xfrm>
            <a:off x="279900" y="243300"/>
            <a:ext cx="8584200" cy="4656900"/>
          </a:xfrm>
          <a:prstGeom prst="roundRect">
            <a:avLst>
              <a:gd name="adj" fmla="val 4665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title"/>
          </p:nvPr>
        </p:nvSpPr>
        <p:spPr>
          <a:xfrm>
            <a:off x="715100" y="2296888"/>
            <a:ext cx="401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title" idx="2" hasCustomPrompt="1"/>
          </p:nvPr>
        </p:nvSpPr>
        <p:spPr>
          <a:xfrm>
            <a:off x="2146775" y="1481563"/>
            <a:ext cx="1140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1"/>
          </p:nvPr>
        </p:nvSpPr>
        <p:spPr>
          <a:xfrm>
            <a:off x="806813" y="3294588"/>
            <a:ext cx="3820200" cy="3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5" name="Google Shape;295;p22"/>
          <p:cNvGrpSpPr/>
          <p:nvPr/>
        </p:nvGrpSpPr>
        <p:grpSpPr>
          <a:xfrm>
            <a:off x="531804" y="243349"/>
            <a:ext cx="1482900" cy="822600"/>
            <a:chOff x="531804" y="243349"/>
            <a:chExt cx="1482900" cy="822600"/>
          </a:xfrm>
        </p:grpSpPr>
        <p:cxnSp>
          <p:nvCxnSpPr>
            <p:cNvPr id="296" name="Google Shape;296;p22"/>
            <p:cNvCxnSpPr/>
            <p:nvPr/>
          </p:nvCxnSpPr>
          <p:spPr>
            <a:xfrm>
              <a:off x="746900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22"/>
            <p:cNvCxnSpPr/>
            <p:nvPr/>
          </p:nvCxnSpPr>
          <p:spPr>
            <a:xfrm>
              <a:off x="962965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22"/>
            <p:cNvCxnSpPr/>
            <p:nvPr/>
          </p:nvCxnSpPr>
          <p:spPr>
            <a:xfrm>
              <a:off x="1179030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299;p22"/>
            <p:cNvCxnSpPr/>
            <p:nvPr/>
          </p:nvCxnSpPr>
          <p:spPr>
            <a:xfrm>
              <a:off x="1395095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0" name="Google Shape;300;p22"/>
            <p:cNvCxnSpPr/>
            <p:nvPr/>
          </p:nvCxnSpPr>
          <p:spPr>
            <a:xfrm>
              <a:off x="1611160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22"/>
            <p:cNvCxnSpPr/>
            <p:nvPr/>
          </p:nvCxnSpPr>
          <p:spPr>
            <a:xfrm>
              <a:off x="1827225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22"/>
            <p:cNvCxnSpPr/>
            <p:nvPr/>
          </p:nvCxnSpPr>
          <p:spPr>
            <a:xfrm>
              <a:off x="1273254" y="-297538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22"/>
            <p:cNvCxnSpPr/>
            <p:nvPr/>
          </p:nvCxnSpPr>
          <p:spPr>
            <a:xfrm>
              <a:off x="1273254" y="-81476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2"/>
            <p:cNvCxnSpPr/>
            <p:nvPr/>
          </p:nvCxnSpPr>
          <p:spPr>
            <a:xfrm>
              <a:off x="1273254" y="134586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5" name="Google Shape;305;p22"/>
          <p:cNvSpPr/>
          <p:nvPr/>
        </p:nvSpPr>
        <p:spPr>
          <a:xfrm>
            <a:off x="3792900" y="236425"/>
            <a:ext cx="5068928" cy="4663842"/>
          </a:xfrm>
          <a:custGeom>
            <a:avLst/>
            <a:gdLst/>
            <a:ahLst/>
            <a:cxnLst/>
            <a:rect l="l" t="t" r="r" b="b"/>
            <a:pathLst>
              <a:path w="164229" h="151645" extrusionOk="0">
                <a:moveTo>
                  <a:pt x="120125" y="1"/>
                </a:moveTo>
                <a:cubicBezTo>
                  <a:pt x="112222" y="2736"/>
                  <a:pt x="105200" y="7052"/>
                  <a:pt x="100580" y="13587"/>
                </a:cubicBezTo>
                <a:cubicBezTo>
                  <a:pt x="96933" y="18755"/>
                  <a:pt x="95717" y="25290"/>
                  <a:pt x="95899" y="31582"/>
                </a:cubicBezTo>
                <a:cubicBezTo>
                  <a:pt x="96082" y="37904"/>
                  <a:pt x="97389" y="44135"/>
                  <a:pt x="97875" y="50427"/>
                </a:cubicBezTo>
                <a:cubicBezTo>
                  <a:pt x="98696" y="60913"/>
                  <a:pt x="96720" y="72524"/>
                  <a:pt x="88817" y="79424"/>
                </a:cubicBezTo>
                <a:cubicBezTo>
                  <a:pt x="79060" y="87965"/>
                  <a:pt x="62859" y="87266"/>
                  <a:pt x="54987" y="97540"/>
                </a:cubicBezTo>
                <a:cubicBezTo>
                  <a:pt x="52707" y="100519"/>
                  <a:pt x="51400" y="104166"/>
                  <a:pt x="50367" y="107783"/>
                </a:cubicBezTo>
                <a:cubicBezTo>
                  <a:pt x="48634" y="113832"/>
                  <a:pt x="47479" y="120094"/>
                  <a:pt x="44895" y="125838"/>
                </a:cubicBezTo>
                <a:cubicBezTo>
                  <a:pt x="42312" y="131583"/>
                  <a:pt x="37995" y="136933"/>
                  <a:pt x="32008" y="138908"/>
                </a:cubicBezTo>
                <a:cubicBezTo>
                  <a:pt x="29287" y="139803"/>
                  <a:pt x="26428" y="139956"/>
                  <a:pt x="23540" y="139956"/>
                </a:cubicBezTo>
                <a:cubicBezTo>
                  <a:pt x="22032" y="139956"/>
                  <a:pt x="20516" y="139915"/>
                  <a:pt x="19007" y="139915"/>
                </a:cubicBezTo>
                <a:cubicBezTo>
                  <a:pt x="16241" y="139915"/>
                  <a:pt x="13500" y="140055"/>
                  <a:pt x="10883" y="140854"/>
                </a:cubicBezTo>
                <a:cubicBezTo>
                  <a:pt x="5806" y="142434"/>
                  <a:pt x="1703" y="146629"/>
                  <a:pt x="1" y="151644"/>
                </a:cubicBezTo>
                <a:lnTo>
                  <a:pt x="158150" y="151644"/>
                </a:lnTo>
                <a:cubicBezTo>
                  <a:pt x="161493" y="151644"/>
                  <a:pt x="164229" y="148909"/>
                  <a:pt x="164229" y="145565"/>
                </a:cubicBezTo>
                <a:lnTo>
                  <a:pt x="164229" y="6080"/>
                </a:lnTo>
                <a:cubicBezTo>
                  <a:pt x="164229" y="2706"/>
                  <a:pt x="161493" y="1"/>
                  <a:pt x="158150" y="1"/>
                </a:cubicBezTo>
                <a:close/>
              </a:path>
            </a:pathLst>
          </a:custGeom>
          <a:solidFill>
            <a:srgbClr val="CCCCCC">
              <a:alpha val="21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"/>
          <p:cNvSpPr/>
          <p:nvPr/>
        </p:nvSpPr>
        <p:spPr>
          <a:xfrm>
            <a:off x="279900" y="243300"/>
            <a:ext cx="8584200" cy="4656900"/>
          </a:xfrm>
          <a:prstGeom prst="roundRect">
            <a:avLst>
              <a:gd name="adj" fmla="val 4665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4"/>
          <p:cNvSpPr txBox="1">
            <a:spLocks noGrp="1"/>
          </p:cNvSpPr>
          <p:nvPr>
            <p:ph type="subTitle" idx="1"/>
          </p:nvPr>
        </p:nvSpPr>
        <p:spPr>
          <a:xfrm>
            <a:off x="1916400" y="871750"/>
            <a:ext cx="5311200" cy="60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accent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2" name="Google Shape;332;p24"/>
          <p:cNvSpPr txBox="1">
            <a:spLocks noGrp="1"/>
          </p:cNvSpPr>
          <p:nvPr>
            <p:ph type="subTitle" idx="2"/>
          </p:nvPr>
        </p:nvSpPr>
        <p:spPr>
          <a:xfrm>
            <a:off x="1916400" y="2841100"/>
            <a:ext cx="5311200" cy="60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accent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3" name="Google Shape;333;p24"/>
          <p:cNvSpPr txBox="1">
            <a:spLocks noGrp="1"/>
          </p:cNvSpPr>
          <p:nvPr>
            <p:ph type="subTitle" idx="3"/>
          </p:nvPr>
        </p:nvSpPr>
        <p:spPr>
          <a:xfrm>
            <a:off x="1916400" y="1403600"/>
            <a:ext cx="5311200" cy="8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4"/>
          <p:cNvSpPr txBox="1">
            <a:spLocks noGrp="1"/>
          </p:cNvSpPr>
          <p:nvPr>
            <p:ph type="subTitle" idx="4"/>
          </p:nvPr>
        </p:nvSpPr>
        <p:spPr>
          <a:xfrm>
            <a:off x="1916400" y="3372950"/>
            <a:ext cx="5311200" cy="8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5" name="Google Shape;335;p24"/>
          <p:cNvGrpSpPr/>
          <p:nvPr/>
        </p:nvGrpSpPr>
        <p:grpSpPr>
          <a:xfrm flipH="1">
            <a:off x="-1375290" y="3255487"/>
            <a:ext cx="3293855" cy="3293855"/>
            <a:chOff x="6188681" y="2227829"/>
            <a:chExt cx="5346300" cy="5346300"/>
          </a:xfrm>
        </p:grpSpPr>
        <p:sp>
          <p:nvSpPr>
            <p:cNvPr id="336" name="Google Shape;336;p24"/>
            <p:cNvSpPr/>
            <p:nvPr/>
          </p:nvSpPr>
          <p:spPr>
            <a:xfrm flipH="1">
              <a:off x="7106056" y="3145329"/>
              <a:ext cx="3481200" cy="34812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 flipH="1">
              <a:off x="6798006" y="2837179"/>
              <a:ext cx="4097400" cy="4097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 flipH="1">
              <a:off x="6489756" y="2528929"/>
              <a:ext cx="4713900" cy="4713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4"/>
            <p:cNvSpPr/>
            <p:nvPr/>
          </p:nvSpPr>
          <p:spPr>
            <a:xfrm flipH="1">
              <a:off x="6188681" y="2227829"/>
              <a:ext cx="5346300" cy="53463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340;p24"/>
          <p:cNvGrpSpPr/>
          <p:nvPr/>
        </p:nvGrpSpPr>
        <p:grpSpPr>
          <a:xfrm>
            <a:off x="6946004" y="244021"/>
            <a:ext cx="1482900" cy="1065600"/>
            <a:chOff x="5912779" y="4216896"/>
            <a:chExt cx="1482900" cy="1065600"/>
          </a:xfrm>
        </p:grpSpPr>
        <p:cxnSp>
          <p:nvCxnSpPr>
            <p:cNvPr id="341" name="Google Shape;341;p24"/>
            <p:cNvCxnSpPr/>
            <p:nvPr/>
          </p:nvCxnSpPr>
          <p:spPr>
            <a:xfrm>
              <a:off x="6127875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24"/>
            <p:cNvCxnSpPr/>
            <p:nvPr/>
          </p:nvCxnSpPr>
          <p:spPr>
            <a:xfrm>
              <a:off x="6343940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24"/>
            <p:cNvCxnSpPr/>
            <p:nvPr/>
          </p:nvCxnSpPr>
          <p:spPr>
            <a:xfrm>
              <a:off x="6560005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24"/>
            <p:cNvCxnSpPr/>
            <p:nvPr/>
          </p:nvCxnSpPr>
          <p:spPr>
            <a:xfrm>
              <a:off x="6776070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24"/>
            <p:cNvCxnSpPr/>
            <p:nvPr/>
          </p:nvCxnSpPr>
          <p:spPr>
            <a:xfrm>
              <a:off x="6992135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24"/>
            <p:cNvCxnSpPr/>
            <p:nvPr/>
          </p:nvCxnSpPr>
          <p:spPr>
            <a:xfrm>
              <a:off x="7208200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24"/>
            <p:cNvCxnSpPr/>
            <p:nvPr/>
          </p:nvCxnSpPr>
          <p:spPr>
            <a:xfrm>
              <a:off x="6654229" y="3676012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24"/>
            <p:cNvCxnSpPr/>
            <p:nvPr/>
          </p:nvCxnSpPr>
          <p:spPr>
            <a:xfrm>
              <a:off x="6654229" y="3892074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24"/>
            <p:cNvCxnSpPr/>
            <p:nvPr/>
          </p:nvCxnSpPr>
          <p:spPr>
            <a:xfrm>
              <a:off x="6654229" y="4108136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24"/>
            <p:cNvCxnSpPr/>
            <p:nvPr/>
          </p:nvCxnSpPr>
          <p:spPr>
            <a:xfrm>
              <a:off x="6654229" y="4324197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/>
          <p:nvPr/>
        </p:nvSpPr>
        <p:spPr>
          <a:xfrm>
            <a:off x="279900" y="243300"/>
            <a:ext cx="8584200" cy="4656900"/>
          </a:xfrm>
          <a:prstGeom prst="roundRect">
            <a:avLst>
              <a:gd name="adj" fmla="val 4665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5"/>
          <p:cNvSpPr txBox="1">
            <a:spLocks noGrp="1"/>
          </p:cNvSpPr>
          <p:nvPr>
            <p:ph type="subTitle" idx="1"/>
          </p:nvPr>
        </p:nvSpPr>
        <p:spPr>
          <a:xfrm>
            <a:off x="872400" y="2589550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accent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4" name="Google Shape;354;p25"/>
          <p:cNvSpPr txBox="1">
            <a:spLocks noGrp="1"/>
          </p:cNvSpPr>
          <p:nvPr>
            <p:ph type="subTitle" idx="2"/>
          </p:nvPr>
        </p:nvSpPr>
        <p:spPr>
          <a:xfrm>
            <a:off x="872400" y="3086059"/>
            <a:ext cx="23364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5"/>
          <p:cNvSpPr txBox="1">
            <a:spLocks noGrp="1"/>
          </p:cNvSpPr>
          <p:nvPr>
            <p:ph type="subTitle" idx="3"/>
          </p:nvPr>
        </p:nvSpPr>
        <p:spPr>
          <a:xfrm>
            <a:off x="3556200" y="3086059"/>
            <a:ext cx="23364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5"/>
          <p:cNvSpPr txBox="1">
            <a:spLocks noGrp="1"/>
          </p:cNvSpPr>
          <p:nvPr>
            <p:ph type="subTitle" idx="4"/>
          </p:nvPr>
        </p:nvSpPr>
        <p:spPr>
          <a:xfrm>
            <a:off x="6240000" y="3086059"/>
            <a:ext cx="23364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5"/>
          <p:cNvSpPr txBox="1">
            <a:spLocks noGrp="1"/>
          </p:cNvSpPr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5"/>
          <p:cNvSpPr txBox="1">
            <a:spLocks noGrp="1"/>
          </p:cNvSpPr>
          <p:nvPr>
            <p:ph type="subTitle" idx="5"/>
          </p:nvPr>
        </p:nvSpPr>
        <p:spPr>
          <a:xfrm>
            <a:off x="3556200" y="2589550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accent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9" name="Google Shape;359;p25"/>
          <p:cNvSpPr txBox="1">
            <a:spLocks noGrp="1"/>
          </p:cNvSpPr>
          <p:nvPr>
            <p:ph type="subTitle" idx="6"/>
          </p:nvPr>
        </p:nvSpPr>
        <p:spPr>
          <a:xfrm>
            <a:off x="6240000" y="2589550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accent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 rot="5400000" flipH="1">
            <a:off x="-865999" y="-904334"/>
            <a:ext cx="2283405" cy="2283405"/>
            <a:chOff x="6188681" y="2227829"/>
            <a:chExt cx="5346300" cy="5346300"/>
          </a:xfrm>
        </p:grpSpPr>
        <p:sp>
          <p:nvSpPr>
            <p:cNvPr id="361" name="Google Shape;361;p25"/>
            <p:cNvSpPr/>
            <p:nvPr/>
          </p:nvSpPr>
          <p:spPr>
            <a:xfrm flipH="1">
              <a:off x="7106056" y="3145329"/>
              <a:ext cx="3481200" cy="34812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 flipH="1">
              <a:off x="6798006" y="2837179"/>
              <a:ext cx="4097400" cy="4097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5"/>
            <p:cNvSpPr/>
            <p:nvPr/>
          </p:nvSpPr>
          <p:spPr>
            <a:xfrm flipH="1">
              <a:off x="6489756" y="2528929"/>
              <a:ext cx="4713900" cy="4713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5"/>
            <p:cNvSpPr/>
            <p:nvPr/>
          </p:nvSpPr>
          <p:spPr>
            <a:xfrm flipH="1">
              <a:off x="6188681" y="2227829"/>
              <a:ext cx="5346300" cy="53463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25"/>
          <p:cNvGrpSpPr/>
          <p:nvPr/>
        </p:nvGrpSpPr>
        <p:grpSpPr>
          <a:xfrm>
            <a:off x="7093504" y="243349"/>
            <a:ext cx="1482900" cy="822600"/>
            <a:chOff x="531804" y="243349"/>
            <a:chExt cx="1482900" cy="822600"/>
          </a:xfrm>
        </p:grpSpPr>
        <p:cxnSp>
          <p:nvCxnSpPr>
            <p:cNvPr id="366" name="Google Shape;366;p25"/>
            <p:cNvCxnSpPr/>
            <p:nvPr/>
          </p:nvCxnSpPr>
          <p:spPr>
            <a:xfrm>
              <a:off x="746900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25"/>
            <p:cNvCxnSpPr/>
            <p:nvPr/>
          </p:nvCxnSpPr>
          <p:spPr>
            <a:xfrm>
              <a:off x="962965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25"/>
            <p:cNvCxnSpPr/>
            <p:nvPr/>
          </p:nvCxnSpPr>
          <p:spPr>
            <a:xfrm>
              <a:off x="1179030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25"/>
            <p:cNvCxnSpPr/>
            <p:nvPr/>
          </p:nvCxnSpPr>
          <p:spPr>
            <a:xfrm>
              <a:off x="1395095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25"/>
            <p:cNvCxnSpPr/>
            <p:nvPr/>
          </p:nvCxnSpPr>
          <p:spPr>
            <a:xfrm>
              <a:off x="1611160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25"/>
            <p:cNvCxnSpPr/>
            <p:nvPr/>
          </p:nvCxnSpPr>
          <p:spPr>
            <a:xfrm>
              <a:off x="1827225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25"/>
            <p:cNvCxnSpPr/>
            <p:nvPr/>
          </p:nvCxnSpPr>
          <p:spPr>
            <a:xfrm>
              <a:off x="1273254" y="-297538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25"/>
            <p:cNvCxnSpPr/>
            <p:nvPr/>
          </p:nvCxnSpPr>
          <p:spPr>
            <a:xfrm>
              <a:off x="1273254" y="-81476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25"/>
            <p:cNvCxnSpPr/>
            <p:nvPr/>
          </p:nvCxnSpPr>
          <p:spPr>
            <a:xfrm>
              <a:off x="1273254" y="134586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6"/>
          <p:cNvSpPr/>
          <p:nvPr/>
        </p:nvSpPr>
        <p:spPr>
          <a:xfrm>
            <a:off x="279900" y="243300"/>
            <a:ext cx="8584200" cy="4656900"/>
          </a:xfrm>
          <a:prstGeom prst="roundRect">
            <a:avLst>
              <a:gd name="adj" fmla="val 4665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26"/>
          <p:cNvSpPr txBox="1">
            <a:spLocks noGrp="1"/>
          </p:cNvSpPr>
          <p:nvPr>
            <p:ph type="subTitle" idx="1"/>
          </p:nvPr>
        </p:nvSpPr>
        <p:spPr>
          <a:xfrm>
            <a:off x="3066891" y="1017725"/>
            <a:ext cx="4068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accent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9" name="Google Shape;379;p26"/>
          <p:cNvSpPr txBox="1">
            <a:spLocks noGrp="1"/>
          </p:cNvSpPr>
          <p:nvPr>
            <p:ph type="subTitle" idx="2"/>
          </p:nvPr>
        </p:nvSpPr>
        <p:spPr>
          <a:xfrm>
            <a:off x="3066891" y="1514248"/>
            <a:ext cx="40680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6"/>
          <p:cNvSpPr txBox="1">
            <a:spLocks noGrp="1"/>
          </p:cNvSpPr>
          <p:nvPr>
            <p:ph type="subTitle" idx="3"/>
          </p:nvPr>
        </p:nvSpPr>
        <p:spPr>
          <a:xfrm>
            <a:off x="3066907" y="2744574"/>
            <a:ext cx="40680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6"/>
          <p:cNvSpPr txBox="1">
            <a:spLocks noGrp="1"/>
          </p:cNvSpPr>
          <p:nvPr>
            <p:ph type="subTitle" idx="4"/>
          </p:nvPr>
        </p:nvSpPr>
        <p:spPr>
          <a:xfrm>
            <a:off x="3066826" y="3974900"/>
            <a:ext cx="40680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6"/>
          <p:cNvSpPr txBox="1">
            <a:spLocks noGrp="1"/>
          </p:cNvSpPr>
          <p:nvPr>
            <p:ph type="subTitle" idx="5"/>
          </p:nvPr>
        </p:nvSpPr>
        <p:spPr>
          <a:xfrm>
            <a:off x="3066906" y="2248051"/>
            <a:ext cx="4068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accent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3" name="Google Shape;383;p26"/>
          <p:cNvSpPr txBox="1">
            <a:spLocks noGrp="1"/>
          </p:cNvSpPr>
          <p:nvPr>
            <p:ph type="subTitle" idx="6"/>
          </p:nvPr>
        </p:nvSpPr>
        <p:spPr>
          <a:xfrm>
            <a:off x="3066825" y="3478377"/>
            <a:ext cx="4068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accent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84" name="Google Shape;384;p26"/>
          <p:cNvGrpSpPr/>
          <p:nvPr/>
        </p:nvGrpSpPr>
        <p:grpSpPr>
          <a:xfrm flipH="1">
            <a:off x="-1035311" y="1437724"/>
            <a:ext cx="2613359" cy="2613359"/>
            <a:chOff x="6845520" y="561888"/>
            <a:chExt cx="4046700" cy="4046700"/>
          </a:xfrm>
        </p:grpSpPr>
        <p:sp>
          <p:nvSpPr>
            <p:cNvPr id="385" name="Google Shape;385;p26"/>
            <p:cNvSpPr/>
            <p:nvPr/>
          </p:nvSpPr>
          <p:spPr>
            <a:xfrm flipH="1">
              <a:off x="7306725" y="1023105"/>
              <a:ext cx="3101400" cy="3101400"/>
            </a:xfrm>
            <a:prstGeom prst="arc">
              <a:avLst>
                <a:gd name="adj1" fmla="val 16200000"/>
                <a:gd name="adj2" fmla="val 5414905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 flipH="1">
              <a:off x="7073540" y="789791"/>
              <a:ext cx="3567900" cy="3567900"/>
            </a:xfrm>
            <a:prstGeom prst="arc">
              <a:avLst>
                <a:gd name="adj1" fmla="val 16200000"/>
                <a:gd name="adj2" fmla="val 54089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 flipH="1">
              <a:off x="6845520" y="561888"/>
              <a:ext cx="4046700" cy="4046700"/>
            </a:xfrm>
            <a:prstGeom prst="arc">
              <a:avLst>
                <a:gd name="adj1" fmla="val 16200000"/>
                <a:gd name="adj2" fmla="val 533666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7539986" y="1256344"/>
              <a:ext cx="2634900" cy="2634900"/>
            </a:xfrm>
            <a:prstGeom prst="arc">
              <a:avLst>
                <a:gd name="adj1" fmla="val 16200000"/>
                <a:gd name="adj2" fmla="val 5412166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26"/>
          <p:cNvGrpSpPr/>
          <p:nvPr/>
        </p:nvGrpSpPr>
        <p:grpSpPr>
          <a:xfrm>
            <a:off x="7134929" y="243349"/>
            <a:ext cx="1482900" cy="822600"/>
            <a:chOff x="531804" y="243349"/>
            <a:chExt cx="1482900" cy="822600"/>
          </a:xfrm>
        </p:grpSpPr>
        <p:cxnSp>
          <p:nvCxnSpPr>
            <p:cNvPr id="390" name="Google Shape;390;p26"/>
            <p:cNvCxnSpPr/>
            <p:nvPr/>
          </p:nvCxnSpPr>
          <p:spPr>
            <a:xfrm>
              <a:off x="746900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391;p26"/>
            <p:cNvCxnSpPr/>
            <p:nvPr/>
          </p:nvCxnSpPr>
          <p:spPr>
            <a:xfrm>
              <a:off x="962965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26"/>
            <p:cNvCxnSpPr/>
            <p:nvPr/>
          </p:nvCxnSpPr>
          <p:spPr>
            <a:xfrm>
              <a:off x="1179030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26"/>
            <p:cNvCxnSpPr/>
            <p:nvPr/>
          </p:nvCxnSpPr>
          <p:spPr>
            <a:xfrm>
              <a:off x="1395095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26"/>
            <p:cNvCxnSpPr/>
            <p:nvPr/>
          </p:nvCxnSpPr>
          <p:spPr>
            <a:xfrm>
              <a:off x="1611160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26"/>
            <p:cNvCxnSpPr/>
            <p:nvPr/>
          </p:nvCxnSpPr>
          <p:spPr>
            <a:xfrm>
              <a:off x="1827225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6" name="Google Shape;396;p26"/>
            <p:cNvCxnSpPr/>
            <p:nvPr/>
          </p:nvCxnSpPr>
          <p:spPr>
            <a:xfrm>
              <a:off x="1273254" y="-297538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7" name="Google Shape;397;p26"/>
            <p:cNvCxnSpPr/>
            <p:nvPr/>
          </p:nvCxnSpPr>
          <p:spPr>
            <a:xfrm>
              <a:off x="1273254" y="-81476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8" name="Google Shape;398;p26"/>
            <p:cNvCxnSpPr/>
            <p:nvPr/>
          </p:nvCxnSpPr>
          <p:spPr>
            <a:xfrm>
              <a:off x="1273254" y="134586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>
            <a:off x="279900" y="243300"/>
            <a:ext cx="8584200" cy="4656900"/>
          </a:xfrm>
          <a:prstGeom prst="roundRect">
            <a:avLst>
              <a:gd name="adj" fmla="val 4665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3"/>
          <p:cNvSpPr/>
          <p:nvPr/>
        </p:nvSpPr>
        <p:spPr>
          <a:xfrm>
            <a:off x="279900" y="243300"/>
            <a:ext cx="8584200" cy="4656900"/>
          </a:xfrm>
          <a:prstGeom prst="roundRect">
            <a:avLst>
              <a:gd name="adj" fmla="val 4665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3"/>
          <p:cNvSpPr/>
          <p:nvPr/>
        </p:nvSpPr>
        <p:spPr>
          <a:xfrm>
            <a:off x="3792900" y="242625"/>
            <a:ext cx="5068928" cy="4657776"/>
          </a:xfrm>
          <a:custGeom>
            <a:avLst/>
            <a:gdLst/>
            <a:ahLst/>
            <a:cxnLst/>
            <a:rect l="l" t="t" r="r" b="b"/>
            <a:pathLst>
              <a:path w="164229" h="151645" extrusionOk="0">
                <a:moveTo>
                  <a:pt x="120125" y="1"/>
                </a:moveTo>
                <a:cubicBezTo>
                  <a:pt x="112222" y="2736"/>
                  <a:pt x="105200" y="7052"/>
                  <a:pt x="100580" y="13587"/>
                </a:cubicBezTo>
                <a:cubicBezTo>
                  <a:pt x="96933" y="18755"/>
                  <a:pt x="95717" y="25290"/>
                  <a:pt x="95899" y="31582"/>
                </a:cubicBezTo>
                <a:cubicBezTo>
                  <a:pt x="96082" y="37904"/>
                  <a:pt x="97389" y="44135"/>
                  <a:pt x="97875" y="50427"/>
                </a:cubicBezTo>
                <a:cubicBezTo>
                  <a:pt x="98696" y="60913"/>
                  <a:pt x="96720" y="72524"/>
                  <a:pt x="88817" y="79424"/>
                </a:cubicBezTo>
                <a:cubicBezTo>
                  <a:pt x="79060" y="87965"/>
                  <a:pt x="62859" y="87266"/>
                  <a:pt x="54987" y="97540"/>
                </a:cubicBezTo>
                <a:cubicBezTo>
                  <a:pt x="52707" y="100519"/>
                  <a:pt x="51400" y="104166"/>
                  <a:pt x="50367" y="107783"/>
                </a:cubicBezTo>
                <a:cubicBezTo>
                  <a:pt x="48634" y="113832"/>
                  <a:pt x="47479" y="120094"/>
                  <a:pt x="44895" y="125838"/>
                </a:cubicBezTo>
                <a:cubicBezTo>
                  <a:pt x="42312" y="131583"/>
                  <a:pt x="37995" y="136933"/>
                  <a:pt x="32008" y="138908"/>
                </a:cubicBezTo>
                <a:cubicBezTo>
                  <a:pt x="29287" y="139803"/>
                  <a:pt x="26428" y="139956"/>
                  <a:pt x="23540" y="139956"/>
                </a:cubicBezTo>
                <a:cubicBezTo>
                  <a:pt x="22032" y="139956"/>
                  <a:pt x="20516" y="139915"/>
                  <a:pt x="19007" y="139915"/>
                </a:cubicBezTo>
                <a:cubicBezTo>
                  <a:pt x="16241" y="139915"/>
                  <a:pt x="13500" y="140055"/>
                  <a:pt x="10883" y="140854"/>
                </a:cubicBezTo>
                <a:cubicBezTo>
                  <a:pt x="5806" y="142434"/>
                  <a:pt x="1703" y="146629"/>
                  <a:pt x="1" y="151644"/>
                </a:cubicBezTo>
                <a:lnTo>
                  <a:pt x="158150" y="151644"/>
                </a:lnTo>
                <a:cubicBezTo>
                  <a:pt x="161493" y="151644"/>
                  <a:pt x="164229" y="148909"/>
                  <a:pt x="164229" y="145565"/>
                </a:cubicBezTo>
                <a:lnTo>
                  <a:pt x="164229" y="6080"/>
                </a:lnTo>
                <a:cubicBezTo>
                  <a:pt x="164229" y="2706"/>
                  <a:pt x="161493" y="1"/>
                  <a:pt x="158150" y="1"/>
                </a:cubicBezTo>
                <a:close/>
              </a:path>
            </a:pathLst>
          </a:custGeom>
          <a:solidFill>
            <a:srgbClr val="CCCCCC">
              <a:alpha val="21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3"/>
          <p:cNvGrpSpPr/>
          <p:nvPr/>
        </p:nvGrpSpPr>
        <p:grpSpPr>
          <a:xfrm>
            <a:off x="1157279" y="243300"/>
            <a:ext cx="1482900" cy="824400"/>
            <a:chOff x="6978579" y="243300"/>
            <a:chExt cx="1482900" cy="824400"/>
          </a:xfrm>
        </p:grpSpPr>
        <p:cxnSp>
          <p:nvCxnSpPr>
            <p:cNvPr id="556" name="Google Shape;556;p33"/>
            <p:cNvCxnSpPr/>
            <p:nvPr/>
          </p:nvCxnSpPr>
          <p:spPr>
            <a:xfrm>
              <a:off x="7193675" y="243300"/>
              <a:ext cx="0" cy="8244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33"/>
            <p:cNvCxnSpPr/>
            <p:nvPr/>
          </p:nvCxnSpPr>
          <p:spPr>
            <a:xfrm>
              <a:off x="7409740" y="243300"/>
              <a:ext cx="0" cy="8244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33"/>
            <p:cNvCxnSpPr/>
            <p:nvPr/>
          </p:nvCxnSpPr>
          <p:spPr>
            <a:xfrm>
              <a:off x="7625805" y="243300"/>
              <a:ext cx="0" cy="8244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33"/>
            <p:cNvCxnSpPr/>
            <p:nvPr/>
          </p:nvCxnSpPr>
          <p:spPr>
            <a:xfrm>
              <a:off x="7841870" y="243300"/>
              <a:ext cx="0" cy="8244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33"/>
            <p:cNvCxnSpPr/>
            <p:nvPr/>
          </p:nvCxnSpPr>
          <p:spPr>
            <a:xfrm>
              <a:off x="8057935" y="243300"/>
              <a:ext cx="0" cy="8244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33"/>
            <p:cNvCxnSpPr/>
            <p:nvPr/>
          </p:nvCxnSpPr>
          <p:spPr>
            <a:xfrm>
              <a:off x="8274000" y="243300"/>
              <a:ext cx="0" cy="8244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33"/>
            <p:cNvCxnSpPr/>
            <p:nvPr/>
          </p:nvCxnSpPr>
          <p:spPr>
            <a:xfrm>
              <a:off x="7720029" y="-322626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33"/>
            <p:cNvCxnSpPr/>
            <p:nvPr/>
          </p:nvCxnSpPr>
          <p:spPr>
            <a:xfrm>
              <a:off x="7720029" y="-106564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33"/>
            <p:cNvCxnSpPr/>
            <p:nvPr/>
          </p:nvCxnSpPr>
          <p:spPr>
            <a:xfrm>
              <a:off x="7720029" y="109497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5" name="Google Shape;565;p33"/>
          <p:cNvGrpSpPr/>
          <p:nvPr/>
        </p:nvGrpSpPr>
        <p:grpSpPr>
          <a:xfrm>
            <a:off x="6936064" y="2981468"/>
            <a:ext cx="3847197" cy="3847197"/>
            <a:chOff x="6188681" y="2227829"/>
            <a:chExt cx="5346300" cy="5346300"/>
          </a:xfrm>
        </p:grpSpPr>
        <p:sp>
          <p:nvSpPr>
            <p:cNvPr id="566" name="Google Shape;566;p33"/>
            <p:cNvSpPr/>
            <p:nvPr/>
          </p:nvSpPr>
          <p:spPr>
            <a:xfrm flipH="1">
              <a:off x="7106056" y="3145329"/>
              <a:ext cx="3481200" cy="34812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 flipH="1">
              <a:off x="6798006" y="2837179"/>
              <a:ext cx="4097400" cy="4097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 flipH="1">
              <a:off x="6489756" y="2528929"/>
              <a:ext cx="4713900" cy="4713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 flipH="1">
              <a:off x="6188681" y="2227829"/>
              <a:ext cx="5346300" cy="53463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4"/>
          <p:cNvSpPr/>
          <p:nvPr/>
        </p:nvSpPr>
        <p:spPr>
          <a:xfrm>
            <a:off x="279900" y="243300"/>
            <a:ext cx="8584200" cy="4656900"/>
          </a:xfrm>
          <a:prstGeom prst="roundRect">
            <a:avLst>
              <a:gd name="adj" fmla="val 4665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4"/>
          <p:cNvSpPr/>
          <p:nvPr/>
        </p:nvSpPr>
        <p:spPr>
          <a:xfrm>
            <a:off x="279900" y="243300"/>
            <a:ext cx="8584200" cy="4656900"/>
          </a:xfrm>
          <a:prstGeom prst="roundRect">
            <a:avLst>
              <a:gd name="adj" fmla="val 4665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34"/>
          <p:cNvGrpSpPr/>
          <p:nvPr/>
        </p:nvGrpSpPr>
        <p:grpSpPr>
          <a:xfrm>
            <a:off x="7210254" y="3834546"/>
            <a:ext cx="1482900" cy="1065600"/>
            <a:chOff x="5912779" y="4216896"/>
            <a:chExt cx="1482900" cy="1065600"/>
          </a:xfrm>
        </p:grpSpPr>
        <p:cxnSp>
          <p:nvCxnSpPr>
            <p:cNvPr id="574" name="Google Shape;574;p34"/>
            <p:cNvCxnSpPr/>
            <p:nvPr/>
          </p:nvCxnSpPr>
          <p:spPr>
            <a:xfrm>
              <a:off x="6127875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34"/>
            <p:cNvCxnSpPr/>
            <p:nvPr/>
          </p:nvCxnSpPr>
          <p:spPr>
            <a:xfrm>
              <a:off x="6343940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34"/>
            <p:cNvCxnSpPr/>
            <p:nvPr/>
          </p:nvCxnSpPr>
          <p:spPr>
            <a:xfrm>
              <a:off x="6560005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34"/>
            <p:cNvCxnSpPr/>
            <p:nvPr/>
          </p:nvCxnSpPr>
          <p:spPr>
            <a:xfrm>
              <a:off x="6776070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4"/>
            <p:cNvCxnSpPr/>
            <p:nvPr/>
          </p:nvCxnSpPr>
          <p:spPr>
            <a:xfrm>
              <a:off x="6992135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4"/>
            <p:cNvCxnSpPr/>
            <p:nvPr/>
          </p:nvCxnSpPr>
          <p:spPr>
            <a:xfrm>
              <a:off x="7208200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34"/>
            <p:cNvCxnSpPr/>
            <p:nvPr/>
          </p:nvCxnSpPr>
          <p:spPr>
            <a:xfrm>
              <a:off x="6654229" y="3676012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34"/>
            <p:cNvCxnSpPr/>
            <p:nvPr/>
          </p:nvCxnSpPr>
          <p:spPr>
            <a:xfrm>
              <a:off x="6654229" y="3892074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34"/>
            <p:cNvCxnSpPr/>
            <p:nvPr/>
          </p:nvCxnSpPr>
          <p:spPr>
            <a:xfrm>
              <a:off x="6654229" y="4108136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34"/>
            <p:cNvCxnSpPr/>
            <p:nvPr/>
          </p:nvCxnSpPr>
          <p:spPr>
            <a:xfrm>
              <a:off x="6654229" y="4324197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4" name="Google Shape;584;p34"/>
          <p:cNvGrpSpPr/>
          <p:nvPr/>
        </p:nvGrpSpPr>
        <p:grpSpPr>
          <a:xfrm rot="5400000" flipH="1">
            <a:off x="-1672539" y="-1702240"/>
            <a:ext cx="3881414" cy="3881414"/>
            <a:chOff x="6188681" y="2227829"/>
            <a:chExt cx="5346300" cy="5346300"/>
          </a:xfrm>
        </p:grpSpPr>
        <p:sp>
          <p:nvSpPr>
            <p:cNvPr id="585" name="Google Shape;585;p34"/>
            <p:cNvSpPr/>
            <p:nvPr/>
          </p:nvSpPr>
          <p:spPr>
            <a:xfrm flipH="1">
              <a:off x="7106056" y="3145329"/>
              <a:ext cx="3481200" cy="34812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 flipH="1">
              <a:off x="6798006" y="2837179"/>
              <a:ext cx="4097400" cy="4097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 flipH="1">
              <a:off x="6489756" y="2528929"/>
              <a:ext cx="4713900" cy="4713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 flipH="1">
              <a:off x="6188681" y="2227829"/>
              <a:ext cx="5346300" cy="53463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" name="Google Shape;589;p34"/>
          <p:cNvSpPr/>
          <p:nvPr/>
        </p:nvSpPr>
        <p:spPr>
          <a:xfrm>
            <a:off x="279900" y="2415238"/>
            <a:ext cx="8584038" cy="2484915"/>
          </a:xfrm>
          <a:custGeom>
            <a:avLst/>
            <a:gdLst/>
            <a:ahLst/>
            <a:cxnLst/>
            <a:rect l="l" t="t" r="r" b="b"/>
            <a:pathLst>
              <a:path w="227452" h="65843" extrusionOk="0">
                <a:moveTo>
                  <a:pt x="88800" y="0"/>
                </a:moveTo>
                <a:cubicBezTo>
                  <a:pt x="78068" y="0"/>
                  <a:pt x="69106" y="8113"/>
                  <a:pt x="59849" y="13775"/>
                </a:cubicBezTo>
                <a:cubicBezTo>
                  <a:pt x="48657" y="20632"/>
                  <a:pt x="35652" y="24128"/>
                  <a:pt x="22660" y="24128"/>
                </a:cubicBezTo>
                <a:cubicBezTo>
                  <a:pt x="14976" y="24128"/>
                  <a:pt x="7297" y="22905"/>
                  <a:pt x="0" y="20431"/>
                </a:cubicBezTo>
                <a:lnTo>
                  <a:pt x="0" y="59763"/>
                </a:lnTo>
                <a:cubicBezTo>
                  <a:pt x="0" y="63107"/>
                  <a:pt x="2706" y="65842"/>
                  <a:pt x="6079" y="65842"/>
                </a:cubicBezTo>
                <a:lnTo>
                  <a:pt x="221372" y="65842"/>
                </a:lnTo>
                <a:cubicBezTo>
                  <a:pt x="224746" y="65842"/>
                  <a:pt x="227451" y="63107"/>
                  <a:pt x="227451" y="59763"/>
                </a:cubicBezTo>
                <a:lnTo>
                  <a:pt x="227451" y="13775"/>
                </a:lnTo>
                <a:cubicBezTo>
                  <a:pt x="220943" y="11004"/>
                  <a:pt x="213752" y="9903"/>
                  <a:pt x="206564" y="9903"/>
                </a:cubicBezTo>
                <a:cubicBezTo>
                  <a:pt x="203580" y="9903"/>
                  <a:pt x="200597" y="10092"/>
                  <a:pt x="197664" y="10431"/>
                </a:cubicBezTo>
                <a:cubicBezTo>
                  <a:pt x="184685" y="11921"/>
                  <a:pt x="172162" y="16024"/>
                  <a:pt x="159304" y="18334"/>
                </a:cubicBezTo>
                <a:cubicBezTo>
                  <a:pt x="153998" y="19275"/>
                  <a:pt x="148546" y="19890"/>
                  <a:pt x="143142" y="19890"/>
                </a:cubicBezTo>
                <a:cubicBezTo>
                  <a:pt x="135452" y="19890"/>
                  <a:pt x="127858" y="18645"/>
                  <a:pt x="120914" y="15325"/>
                </a:cubicBezTo>
                <a:cubicBezTo>
                  <a:pt x="110215" y="10218"/>
                  <a:pt x="101036" y="218"/>
                  <a:pt x="89273" y="6"/>
                </a:cubicBezTo>
                <a:cubicBezTo>
                  <a:pt x="89115" y="2"/>
                  <a:pt x="88957" y="0"/>
                  <a:pt x="88800" y="0"/>
                </a:cubicBezTo>
                <a:close/>
              </a:path>
            </a:pathLst>
          </a:custGeom>
          <a:solidFill>
            <a:srgbClr val="CCCCCC">
              <a:alpha val="21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/>
          <p:nvPr/>
        </p:nvSpPr>
        <p:spPr>
          <a:xfrm>
            <a:off x="279900" y="243300"/>
            <a:ext cx="8584200" cy="4656900"/>
          </a:xfrm>
          <a:prstGeom prst="roundRect">
            <a:avLst>
              <a:gd name="adj" fmla="val 4665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4525225" y="2404650"/>
            <a:ext cx="3272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4574525" y="1621975"/>
            <a:ext cx="1007700" cy="5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690475" y="3426700"/>
            <a:ext cx="36687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>
            <a:off x="6654204" y="243346"/>
            <a:ext cx="1482900" cy="1065600"/>
            <a:chOff x="5912779" y="4216896"/>
            <a:chExt cx="1482900" cy="1065600"/>
          </a:xfrm>
        </p:grpSpPr>
        <p:cxnSp>
          <p:nvCxnSpPr>
            <p:cNvPr id="35" name="Google Shape;35;p3"/>
            <p:cNvCxnSpPr/>
            <p:nvPr/>
          </p:nvCxnSpPr>
          <p:spPr>
            <a:xfrm>
              <a:off x="6127875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6343940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6560005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3"/>
            <p:cNvCxnSpPr/>
            <p:nvPr/>
          </p:nvCxnSpPr>
          <p:spPr>
            <a:xfrm>
              <a:off x="6776070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3"/>
            <p:cNvCxnSpPr/>
            <p:nvPr/>
          </p:nvCxnSpPr>
          <p:spPr>
            <a:xfrm>
              <a:off x="6992135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3"/>
            <p:cNvCxnSpPr/>
            <p:nvPr/>
          </p:nvCxnSpPr>
          <p:spPr>
            <a:xfrm>
              <a:off x="7208200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3"/>
            <p:cNvCxnSpPr/>
            <p:nvPr/>
          </p:nvCxnSpPr>
          <p:spPr>
            <a:xfrm>
              <a:off x="6654229" y="3676012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3"/>
            <p:cNvCxnSpPr/>
            <p:nvPr/>
          </p:nvCxnSpPr>
          <p:spPr>
            <a:xfrm>
              <a:off x="6654229" y="3892074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3"/>
            <p:cNvCxnSpPr/>
            <p:nvPr/>
          </p:nvCxnSpPr>
          <p:spPr>
            <a:xfrm>
              <a:off x="6654229" y="4108136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3"/>
            <p:cNvCxnSpPr/>
            <p:nvPr/>
          </p:nvCxnSpPr>
          <p:spPr>
            <a:xfrm>
              <a:off x="6654229" y="4324197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5" name="Google Shape;45;p3"/>
          <p:cNvSpPr/>
          <p:nvPr/>
        </p:nvSpPr>
        <p:spPr>
          <a:xfrm rot="10800000">
            <a:off x="271222" y="249273"/>
            <a:ext cx="5068928" cy="4650952"/>
          </a:xfrm>
          <a:custGeom>
            <a:avLst/>
            <a:gdLst/>
            <a:ahLst/>
            <a:cxnLst/>
            <a:rect l="l" t="t" r="r" b="b"/>
            <a:pathLst>
              <a:path w="164229" h="151645" extrusionOk="0">
                <a:moveTo>
                  <a:pt x="120125" y="1"/>
                </a:moveTo>
                <a:cubicBezTo>
                  <a:pt x="112222" y="2736"/>
                  <a:pt x="105200" y="7052"/>
                  <a:pt x="100580" y="13587"/>
                </a:cubicBezTo>
                <a:cubicBezTo>
                  <a:pt x="96933" y="18755"/>
                  <a:pt x="95717" y="25290"/>
                  <a:pt x="95899" y="31582"/>
                </a:cubicBezTo>
                <a:cubicBezTo>
                  <a:pt x="96082" y="37904"/>
                  <a:pt x="97389" y="44135"/>
                  <a:pt x="97875" y="50427"/>
                </a:cubicBezTo>
                <a:cubicBezTo>
                  <a:pt x="98696" y="60913"/>
                  <a:pt x="96720" y="72524"/>
                  <a:pt x="88817" y="79424"/>
                </a:cubicBezTo>
                <a:cubicBezTo>
                  <a:pt x="79060" y="87965"/>
                  <a:pt x="62859" y="87266"/>
                  <a:pt x="54987" y="97540"/>
                </a:cubicBezTo>
                <a:cubicBezTo>
                  <a:pt x="52707" y="100519"/>
                  <a:pt x="51400" y="104166"/>
                  <a:pt x="50367" y="107783"/>
                </a:cubicBezTo>
                <a:cubicBezTo>
                  <a:pt x="48634" y="113832"/>
                  <a:pt x="47479" y="120094"/>
                  <a:pt x="44895" y="125838"/>
                </a:cubicBezTo>
                <a:cubicBezTo>
                  <a:pt x="42312" y="131583"/>
                  <a:pt x="37995" y="136933"/>
                  <a:pt x="32008" y="138908"/>
                </a:cubicBezTo>
                <a:cubicBezTo>
                  <a:pt x="29287" y="139803"/>
                  <a:pt x="26428" y="139956"/>
                  <a:pt x="23540" y="139956"/>
                </a:cubicBezTo>
                <a:cubicBezTo>
                  <a:pt x="22032" y="139956"/>
                  <a:pt x="20516" y="139915"/>
                  <a:pt x="19007" y="139915"/>
                </a:cubicBezTo>
                <a:cubicBezTo>
                  <a:pt x="16241" y="139915"/>
                  <a:pt x="13500" y="140055"/>
                  <a:pt x="10883" y="140854"/>
                </a:cubicBezTo>
                <a:cubicBezTo>
                  <a:pt x="5806" y="142434"/>
                  <a:pt x="1703" y="146629"/>
                  <a:pt x="1" y="151644"/>
                </a:cubicBezTo>
                <a:lnTo>
                  <a:pt x="158150" y="151644"/>
                </a:lnTo>
                <a:cubicBezTo>
                  <a:pt x="161493" y="151644"/>
                  <a:pt x="164229" y="148909"/>
                  <a:pt x="164229" y="145565"/>
                </a:cubicBezTo>
                <a:lnTo>
                  <a:pt x="164229" y="6080"/>
                </a:lnTo>
                <a:cubicBezTo>
                  <a:pt x="164229" y="2706"/>
                  <a:pt x="161493" y="1"/>
                  <a:pt x="158150" y="1"/>
                </a:cubicBezTo>
                <a:close/>
              </a:path>
            </a:pathLst>
          </a:custGeom>
          <a:solidFill>
            <a:srgbClr val="CCCCCC">
              <a:alpha val="21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/>
          <p:nvPr/>
        </p:nvSpPr>
        <p:spPr>
          <a:xfrm>
            <a:off x="279900" y="243300"/>
            <a:ext cx="8584200" cy="4656900"/>
          </a:xfrm>
          <a:prstGeom prst="roundRect">
            <a:avLst>
              <a:gd name="adj" fmla="val 4665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1518175" y="2392500"/>
            <a:ext cx="2845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accent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4780613" y="2392500"/>
            <a:ext cx="2845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accent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518175" y="2889000"/>
            <a:ext cx="284520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4780613" y="2889000"/>
            <a:ext cx="284520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7" name="Google Shape;67;p5"/>
          <p:cNvGrpSpPr/>
          <p:nvPr/>
        </p:nvGrpSpPr>
        <p:grpSpPr>
          <a:xfrm rot="5400000">
            <a:off x="74229" y="1226371"/>
            <a:ext cx="1482900" cy="1065600"/>
            <a:chOff x="5912779" y="4216896"/>
            <a:chExt cx="1482900" cy="1065600"/>
          </a:xfrm>
        </p:grpSpPr>
        <p:cxnSp>
          <p:nvCxnSpPr>
            <p:cNvPr id="68" name="Google Shape;68;p5"/>
            <p:cNvCxnSpPr/>
            <p:nvPr/>
          </p:nvCxnSpPr>
          <p:spPr>
            <a:xfrm>
              <a:off x="6127875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5"/>
            <p:cNvCxnSpPr/>
            <p:nvPr/>
          </p:nvCxnSpPr>
          <p:spPr>
            <a:xfrm>
              <a:off x="6343940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5"/>
            <p:cNvCxnSpPr/>
            <p:nvPr/>
          </p:nvCxnSpPr>
          <p:spPr>
            <a:xfrm>
              <a:off x="6560005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5"/>
            <p:cNvCxnSpPr/>
            <p:nvPr/>
          </p:nvCxnSpPr>
          <p:spPr>
            <a:xfrm>
              <a:off x="6776070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5"/>
            <p:cNvCxnSpPr/>
            <p:nvPr/>
          </p:nvCxnSpPr>
          <p:spPr>
            <a:xfrm>
              <a:off x="6992135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5"/>
            <p:cNvCxnSpPr/>
            <p:nvPr/>
          </p:nvCxnSpPr>
          <p:spPr>
            <a:xfrm>
              <a:off x="7208200" y="4216896"/>
              <a:ext cx="0" cy="1065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5"/>
            <p:cNvCxnSpPr/>
            <p:nvPr/>
          </p:nvCxnSpPr>
          <p:spPr>
            <a:xfrm>
              <a:off x="6654229" y="3676012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5"/>
            <p:cNvCxnSpPr/>
            <p:nvPr/>
          </p:nvCxnSpPr>
          <p:spPr>
            <a:xfrm>
              <a:off x="6654229" y="3892074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5"/>
            <p:cNvCxnSpPr/>
            <p:nvPr/>
          </p:nvCxnSpPr>
          <p:spPr>
            <a:xfrm>
              <a:off x="6654229" y="4108136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5"/>
            <p:cNvCxnSpPr/>
            <p:nvPr/>
          </p:nvCxnSpPr>
          <p:spPr>
            <a:xfrm>
              <a:off x="6654229" y="4324197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8" name="Google Shape;78;p5"/>
          <p:cNvGrpSpPr/>
          <p:nvPr/>
        </p:nvGrpSpPr>
        <p:grpSpPr>
          <a:xfrm rot="-5400000">
            <a:off x="7213806" y="-1421790"/>
            <a:ext cx="3322191" cy="3322191"/>
            <a:chOff x="6188681" y="2227829"/>
            <a:chExt cx="5346300" cy="5346300"/>
          </a:xfrm>
        </p:grpSpPr>
        <p:sp>
          <p:nvSpPr>
            <p:cNvPr id="79" name="Google Shape;79;p5"/>
            <p:cNvSpPr/>
            <p:nvPr/>
          </p:nvSpPr>
          <p:spPr>
            <a:xfrm flipH="1">
              <a:off x="7106056" y="3145329"/>
              <a:ext cx="3481200" cy="34812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 flipH="1">
              <a:off x="6798006" y="2837179"/>
              <a:ext cx="4097400" cy="4097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 flipH="1">
              <a:off x="6489756" y="2528929"/>
              <a:ext cx="4713900" cy="4713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 flipH="1">
              <a:off x="6188681" y="2227829"/>
              <a:ext cx="5346300" cy="53463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/>
          <p:nvPr/>
        </p:nvSpPr>
        <p:spPr>
          <a:xfrm>
            <a:off x="279900" y="243300"/>
            <a:ext cx="8584200" cy="4656900"/>
          </a:xfrm>
          <a:prstGeom prst="roundRect">
            <a:avLst>
              <a:gd name="adj" fmla="val 4665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86" name="Google Shape;86;p6"/>
          <p:cNvGrpSpPr/>
          <p:nvPr/>
        </p:nvGrpSpPr>
        <p:grpSpPr>
          <a:xfrm rot="-5400000">
            <a:off x="7725152" y="-904334"/>
            <a:ext cx="2283405" cy="2283405"/>
            <a:chOff x="6188681" y="2227829"/>
            <a:chExt cx="5346300" cy="5346300"/>
          </a:xfrm>
        </p:grpSpPr>
        <p:sp>
          <p:nvSpPr>
            <p:cNvPr id="87" name="Google Shape;87;p6"/>
            <p:cNvSpPr/>
            <p:nvPr/>
          </p:nvSpPr>
          <p:spPr>
            <a:xfrm flipH="1">
              <a:off x="7106056" y="3145329"/>
              <a:ext cx="3481200" cy="34812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 flipH="1">
              <a:off x="6798006" y="2837179"/>
              <a:ext cx="4097400" cy="4097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 flipH="1">
              <a:off x="6489756" y="2528929"/>
              <a:ext cx="4713900" cy="4713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 flipH="1">
              <a:off x="6188681" y="2227829"/>
              <a:ext cx="5346300" cy="53463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6"/>
          <p:cNvGrpSpPr/>
          <p:nvPr/>
        </p:nvGrpSpPr>
        <p:grpSpPr>
          <a:xfrm>
            <a:off x="536304" y="243349"/>
            <a:ext cx="1482900" cy="822600"/>
            <a:chOff x="531804" y="243349"/>
            <a:chExt cx="1482900" cy="822600"/>
          </a:xfrm>
        </p:grpSpPr>
        <p:cxnSp>
          <p:nvCxnSpPr>
            <p:cNvPr id="92" name="Google Shape;92;p6"/>
            <p:cNvCxnSpPr/>
            <p:nvPr/>
          </p:nvCxnSpPr>
          <p:spPr>
            <a:xfrm>
              <a:off x="746900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6"/>
            <p:cNvCxnSpPr/>
            <p:nvPr/>
          </p:nvCxnSpPr>
          <p:spPr>
            <a:xfrm>
              <a:off x="962965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6"/>
            <p:cNvCxnSpPr/>
            <p:nvPr/>
          </p:nvCxnSpPr>
          <p:spPr>
            <a:xfrm>
              <a:off x="1179030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6"/>
            <p:cNvCxnSpPr/>
            <p:nvPr/>
          </p:nvCxnSpPr>
          <p:spPr>
            <a:xfrm>
              <a:off x="1395095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6"/>
            <p:cNvCxnSpPr/>
            <p:nvPr/>
          </p:nvCxnSpPr>
          <p:spPr>
            <a:xfrm>
              <a:off x="1611160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6"/>
            <p:cNvCxnSpPr/>
            <p:nvPr/>
          </p:nvCxnSpPr>
          <p:spPr>
            <a:xfrm>
              <a:off x="1827225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6"/>
            <p:cNvCxnSpPr/>
            <p:nvPr/>
          </p:nvCxnSpPr>
          <p:spPr>
            <a:xfrm>
              <a:off x="1273254" y="-297538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6"/>
            <p:cNvCxnSpPr/>
            <p:nvPr/>
          </p:nvCxnSpPr>
          <p:spPr>
            <a:xfrm>
              <a:off x="1273254" y="-81476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6"/>
            <p:cNvCxnSpPr/>
            <p:nvPr/>
          </p:nvCxnSpPr>
          <p:spPr>
            <a:xfrm>
              <a:off x="1273254" y="134586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/>
          <p:nvPr/>
        </p:nvSpPr>
        <p:spPr>
          <a:xfrm>
            <a:off x="279900" y="243300"/>
            <a:ext cx="8584200" cy="4656900"/>
          </a:xfrm>
          <a:prstGeom prst="roundRect">
            <a:avLst>
              <a:gd name="adj" fmla="val 4665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 txBox="1">
            <a:spLocks noGrp="1"/>
          </p:cNvSpPr>
          <p:nvPr>
            <p:ph type="body" idx="1"/>
          </p:nvPr>
        </p:nvSpPr>
        <p:spPr>
          <a:xfrm>
            <a:off x="1117938" y="1325550"/>
            <a:ext cx="3153900" cy="28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7"/>
          <p:cNvSpPr/>
          <p:nvPr/>
        </p:nvSpPr>
        <p:spPr>
          <a:xfrm>
            <a:off x="279900" y="2415238"/>
            <a:ext cx="8584038" cy="2484915"/>
          </a:xfrm>
          <a:custGeom>
            <a:avLst/>
            <a:gdLst/>
            <a:ahLst/>
            <a:cxnLst/>
            <a:rect l="l" t="t" r="r" b="b"/>
            <a:pathLst>
              <a:path w="227452" h="65843" extrusionOk="0">
                <a:moveTo>
                  <a:pt x="88800" y="0"/>
                </a:moveTo>
                <a:cubicBezTo>
                  <a:pt x="78068" y="0"/>
                  <a:pt x="69106" y="8113"/>
                  <a:pt x="59849" y="13775"/>
                </a:cubicBezTo>
                <a:cubicBezTo>
                  <a:pt x="48657" y="20632"/>
                  <a:pt x="35652" y="24128"/>
                  <a:pt x="22660" y="24128"/>
                </a:cubicBezTo>
                <a:cubicBezTo>
                  <a:pt x="14976" y="24128"/>
                  <a:pt x="7297" y="22905"/>
                  <a:pt x="0" y="20431"/>
                </a:cubicBezTo>
                <a:lnTo>
                  <a:pt x="0" y="59763"/>
                </a:lnTo>
                <a:cubicBezTo>
                  <a:pt x="0" y="63107"/>
                  <a:pt x="2706" y="65842"/>
                  <a:pt x="6079" y="65842"/>
                </a:cubicBezTo>
                <a:lnTo>
                  <a:pt x="221372" y="65842"/>
                </a:lnTo>
                <a:cubicBezTo>
                  <a:pt x="224746" y="65842"/>
                  <a:pt x="227451" y="63107"/>
                  <a:pt x="227451" y="59763"/>
                </a:cubicBezTo>
                <a:lnTo>
                  <a:pt x="227451" y="13775"/>
                </a:lnTo>
                <a:cubicBezTo>
                  <a:pt x="220943" y="11004"/>
                  <a:pt x="213752" y="9903"/>
                  <a:pt x="206564" y="9903"/>
                </a:cubicBezTo>
                <a:cubicBezTo>
                  <a:pt x="203580" y="9903"/>
                  <a:pt x="200597" y="10092"/>
                  <a:pt x="197664" y="10431"/>
                </a:cubicBezTo>
                <a:cubicBezTo>
                  <a:pt x="184685" y="11921"/>
                  <a:pt x="172162" y="16024"/>
                  <a:pt x="159304" y="18334"/>
                </a:cubicBezTo>
                <a:cubicBezTo>
                  <a:pt x="153998" y="19275"/>
                  <a:pt x="148546" y="19890"/>
                  <a:pt x="143142" y="19890"/>
                </a:cubicBezTo>
                <a:cubicBezTo>
                  <a:pt x="135452" y="19890"/>
                  <a:pt x="127858" y="18645"/>
                  <a:pt x="120914" y="15325"/>
                </a:cubicBezTo>
                <a:cubicBezTo>
                  <a:pt x="110215" y="10218"/>
                  <a:pt x="101036" y="218"/>
                  <a:pt x="89273" y="6"/>
                </a:cubicBezTo>
                <a:cubicBezTo>
                  <a:pt x="89115" y="2"/>
                  <a:pt x="88957" y="0"/>
                  <a:pt x="88800" y="0"/>
                </a:cubicBezTo>
                <a:close/>
              </a:path>
            </a:pathLst>
          </a:custGeom>
          <a:solidFill>
            <a:srgbClr val="CCCCCC">
              <a:alpha val="21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7"/>
          <p:cNvGrpSpPr/>
          <p:nvPr/>
        </p:nvGrpSpPr>
        <p:grpSpPr>
          <a:xfrm>
            <a:off x="7210254" y="4052524"/>
            <a:ext cx="1482900" cy="848700"/>
            <a:chOff x="7210254" y="4075699"/>
            <a:chExt cx="1482900" cy="848700"/>
          </a:xfrm>
        </p:grpSpPr>
        <p:cxnSp>
          <p:nvCxnSpPr>
            <p:cNvPr id="107" name="Google Shape;107;p7"/>
            <p:cNvCxnSpPr/>
            <p:nvPr/>
          </p:nvCxnSpPr>
          <p:spPr>
            <a:xfrm>
              <a:off x="7425350" y="4075699"/>
              <a:ext cx="0" cy="8487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7"/>
            <p:cNvCxnSpPr/>
            <p:nvPr/>
          </p:nvCxnSpPr>
          <p:spPr>
            <a:xfrm>
              <a:off x="7641415" y="4075699"/>
              <a:ext cx="0" cy="8487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7"/>
            <p:cNvCxnSpPr/>
            <p:nvPr/>
          </p:nvCxnSpPr>
          <p:spPr>
            <a:xfrm>
              <a:off x="7857480" y="4075699"/>
              <a:ext cx="0" cy="8487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7"/>
            <p:cNvCxnSpPr/>
            <p:nvPr/>
          </p:nvCxnSpPr>
          <p:spPr>
            <a:xfrm>
              <a:off x="8073545" y="4075699"/>
              <a:ext cx="0" cy="8487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7"/>
            <p:cNvCxnSpPr/>
            <p:nvPr/>
          </p:nvCxnSpPr>
          <p:spPr>
            <a:xfrm>
              <a:off x="8289610" y="4075699"/>
              <a:ext cx="0" cy="8487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7"/>
            <p:cNvCxnSpPr/>
            <p:nvPr/>
          </p:nvCxnSpPr>
          <p:spPr>
            <a:xfrm>
              <a:off x="8505675" y="4075699"/>
              <a:ext cx="0" cy="8487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7"/>
            <p:cNvCxnSpPr/>
            <p:nvPr/>
          </p:nvCxnSpPr>
          <p:spPr>
            <a:xfrm>
              <a:off x="7951704" y="3534812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7"/>
            <p:cNvCxnSpPr/>
            <p:nvPr/>
          </p:nvCxnSpPr>
          <p:spPr>
            <a:xfrm>
              <a:off x="7951704" y="3750874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7"/>
            <p:cNvCxnSpPr/>
            <p:nvPr/>
          </p:nvCxnSpPr>
          <p:spPr>
            <a:xfrm>
              <a:off x="7951704" y="3966936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"/>
          <p:cNvSpPr/>
          <p:nvPr/>
        </p:nvSpPr>
        <p:spPr>
          <a:xfrm>
            <a:off x="279900" y="243300"/>
            <a:ext cx="8584200" cy="4656900"/>
          </a:xfrm>
          <a:prstGeom prst="roundRect">
            <a:avLst>
              <a:gd name="adj" fmla="val 4665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715100" y="1307100"/>
            <a:ext cx="4125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-5400000" flipH="1">
            <a:off x="5265474" y="3278993"/>
            <a:ext cx="3247072" cy="3247072"/>
            <a:chOff x="6845520" y="561888"/>
            <a:chExt cx="4046700" cy="4046700"/>
          </a:xfrm>
        </p:grpSpPr>
        <p:sp>
          <p:nvSpPr>
            <p:cNvPr id="120" name="Google Shape;120;p8"/>
            <p:cNvSpPr/>
            <p:nvPr/>
          </p:nvSpPr>
          <p:spPr>
            <a:xfrm flipH="1">
              <a:off x="7306725" y="1023105"/>
              <a:ext cx="3101400" cy="3101400"/>
            </a:xfrm>
            <a:prstGeom prst="arc">
              <a:avLst>
                <a:gd name="adj1" fmla="val 16200000"/>
                <a:gd name="adj2" fmla="val 5414905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 flipH="1">
              <a:off x="7073540" y="789791"/>
              <a:ext cx="3567900" cy="3567900"/>
            </a:xfrm>
            <a:prstGeom prst="arc">
              <a:avLst>
                <a:gd name="adj1" fmla="val 16200000"/>
                <a:gd name="adj2" fmla="val 54089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 flipH="1">
              <a:off x="6845520" y="561888"/>
              <a:ext cx="4046700" cy="4046700"/>
            </a:xfrm>
            <a:prstGeom prst="arc">
              <a:avLst>
                <a:gd name="adj1" fmla="val 16200000"/>
                <a:gd name="adj2" fmla="val 533666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 flipH="1">
              <a:off x="7539986" y="1256344"/>
              <a:ext cx="2634900" cy="2634900"/>
            </a:xfrm>
            <a:prstGeom prst="arc">
              <a:avLst>
                <a:gd name="adj1" fmla="val 16200000"/>
                <a:gd name="adj2" fmla="val 5412166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2072016" y="243300"/>
            <a:ext cx="1482900" cy="824400"/>
            <a:chOff x="6978579" y="243300"/>
            <a:chExt cx="1482900" cy="824400"/>
          </a:xfrm>
        </p:grpSpPr>
        <p:cxnSp>
          <p:nvCxnSpPr>
            <p:cNvPr id="125" name="Google Shape;125;p8"/>
            <p:cNvCxnSpPr/>
            <p:nvPr/>
          </p:nvCxnSpPr>
          <p:spPr>
            <a:xfrm>
              <a:off x="7193675" y="243300"/>
              <a:ext cx="0" cy="8244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8"/>
            <p:cNvCxnSpPr/>
            <p:nvPr/>
          </p:nvCxnSpPr>
          <p:spPr>
            <a:xfrm>
              <a:off x="7409740" y="243300"/>
              <a:ext cx="0" cy="8244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8"/>
            <p:cNvCxnSpPr/>
            <p:nvPr/>
          </p:nvCxnSpPr>
          <p:spPr>
            <a:xfrm>
              <a:off x="7625805" y="243300"/>
              <a:ext cx="0" cy="8244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8"/>
            <p:cNvCxnSpPr/>
            <p:nvPr/>
          </p:nvCxnSpPr>
          <p:spPr>
            <a:xfrm>
              <a:off x="7841870" y="243300"/>
              <a:ext cx="0" cy="8244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8"/>
            <p:cNvCxnSpPr/>
            <p:nvPr/>
          </p:nvCxnSpPr>
          <p:spPr>
            <a:xfrm>
              <a:off x="8057935" y="243300"/>
              <a:ext cx="0" cy="8244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8"/>
            <p:cNvCxnSpPr/>
            <p:nvPr/>
          </p:nvCxnSpPr>
          <p:spPr>
            <a:xfrm>
              <a:off x="8274000" y="243300"/>
              <a:ext cx="0" cy="8244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8"/>
            <p:cNvCxnSpPr/>
            <p:nvPr/>
          </p:nvCxnSpPr>
          <p:spPr>
            <a:xfrm>
              <a:off x="7720029" y="-322626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8"/>
            <p:cNvCxnSpPr/>
            <p:nvPr/>
          </p:nvCxnSpPr>
          <p:spPr>
            <a:xfrm>
              <a:off x="7720029" y="-106564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8"/>
            <p:cNvCxnSpPr/>
            <p:nvPr/>
          </p:nvCxnSpPr>
          <p:spPr>
            <a:xfrm>
              <a:off x="7720029" y="109497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4" name="Google Shape;134;p8"/>
          <p:cNvSpPr/>
          <p:nvPr/>
        </p:nvSpPr>
        <p:spPr>
          <a:xfrm flipH="1">
            <a:off x="278997" y="249273"/>
            <a:ext cx="5068928" cy="4650952"/>
          </a:xfrm>
          <a:custGeom>
            <a:avLst/>
            <a:gdLst/>
            <a:ahLst/>
            <a:cxnLst/>
            <a:rect l="l" t="t" r="r" b="b"/>
            <a:pathLst>
              <a:path w="164229" h="151645" extrusionOk="0">
                <a:moveTo>
                  <a:pt x="120125" y="1"/>
                </a:moveTo>
                <a:cubicBezTo>
                  <a:pt x="112222" y="2736"/>
                  <a:pt x="105200" y="7052"/>
                  <a:pt x="100580" y="13587"/>
                </a:cubicBezTo>
                <a:cubicBezTo>
                  <a:pt x="96933" y="18755"/>
                  <a:pt x="95717" y="25290"/>
                  <a:pt x="95899" y="31582"/>
                </a:cubicBezTo>
                <a:cubicBezTo>
                  <a:pt x="96082" y="37904"/>
                  <a:pt x="97389" y="44135"/>
                  <a:pt x="97875" y="50427"/>
                </a:cubicBezTo>
                <a:cubicBezTo>
                  <a:pt x="98696" y="60913"/>
                  <a:pt x="96720" y="72524"/>
                  <a:pt x="88817" y="79424"/>
                </a:cubicBezTo>
                <a:cubicBezTo>
                  <a:pt x="79060" y="87965"/>
                  <a:pt x="62859" y="87266"/>
                  <a:pt x="54987" y="97540"/>
                </a:cubicBezTo>
                <a:cubicBezTo>
                  <a:pt x="52707" y="100519"/>
                  <a:pt x="51400" y="104166"/>
                  <a:pt x="50367" y="107783"/>
                </a:cubicBezTo>
                <a:cubicBezTo>
                  <a:pt x="48634" y="113832"/>
                  <a:pt x="47479" y="120094"/>
                  <a:pt x="44895" y="125838"/>
                </a:cubicBezTo>
                <a:cubicBezTo>
                  <a:pt x="42312" y="131583"/>
                  <a:pt x="37995" y="136933"/>
                  <a:pt x="32008" y="138908"/>
                </a:cubicBezTo>
                <a:cubicBezTo>
                  <a:pt x="29287" y="139803"/>
                  <a:pt x="26428" y="139956"/>
                  <a:pt x="23540" y="139956"/>
                </a:cubicBezTo>
                <a:cubicBezTo>
                  <a:pt x="22032" y="139956"/>
                  <a:pt x="20516" y="139915"/>
                  <a:pt x="19007" y="139915"/>
                </a:cubicBezTo>
                <a:cubicBezTo>
                  <a:pt x="16241" y="139915"/>
                  <a:pt x="13500" y="140055"/>
                  <a:pt x="10883" y="140854"/>
                </a:cubicBezTo>
                <a:cubicBezTo>
                  <a:pt x="5806" y="142434"/>
                  <a:pt x="1703" y="146629"/>
                  <a:pt x="1" y="151644"/>
                </a:cubicBezTo>
                <a:lnTo>
                  <a:pt x="158150" y="151644"/>
                </a:lnTo>
                <a:cubicBezTo>
                  <a:pt x="161493" y="151644"/>
                  <a:pt x="164229" y="148909"/>
                  <a:pt x="164229" y="145565"/>
                </a:cubicBezTo>
                <a:lnTo>
                  <a:pt x="164229" y="6080"/>
                </a:lnTo>
                <a:cubicBezTo>
                  <a:pt x="164229" y="2706"/>
                  <a:pt x="161493" y="1"/>
                  <a:pt x="158150" y="1"/>
                </a:cubicBezTo>
                <a:close/>
              </a:path>
            </a:pathLst>
          </a:custGeom>
          <a:solidFill>
            <a:srgbClr val="CCCCCC">
              <a:alpha val="21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/>
          <p:nvPr/>
        </p:nvSpPr>
        <p:spPr>
          <a:xfrm>
            <a:off x="279900" y="243300"/>
            <a:ext cx="8584200" cy="4656900"/>
          </a:xfrm>
          <a:prstGeom prst="roundRect">
            <a:avLst>
              <a:gd name="adj" fmla="val 4665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 txBox="1">
            <a:spLocks noGrp="1"/>
          </p:cNvSpPr>
          <p:nvPr>
            <p:ph type="title"/>
          </p:nvPr>
        </p:nvSpPr>
        <p:spPr>
          <a:xfrm>
            <a:off x="828575" y="1321750"/>
            <a:ext cx="638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8" name="Google Shape;138;p9"/>
          <p:cNvSpPr txBox="1">
            <a:spLocks noGrp="1"/>
          </p:cNvSpPr>
          <p:nvPr>
            <p:ph type="subTitle" idx="1"/>
          </p:nvPr>
        </p:nvSpPr>
        <p:spPr>
          <a:xfrm>
            <a:off x="828575" y="2163538"/>
            <a:ext cx="4661100" cy="11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9" name="Google Shape;139;p9"/>
          <p:cNvGrpSpPr/>
          <p:nvPr/>
        </p:nvGrpSpPr>
        <p:grpSpPr>
          <a:xfrm>
            <a:off x="6188681" y="2227829"/>
            <a:ext cx="5346300" cy="5346300"/>
            <a:chOff x="6188681" y="2227829"/>
            <a:chExt cx="5346300" cy="5346300"/>
          </a:xfrm>
        </p:grpSpPr>
        <p:sp>
          <p:nvSpPr>
            <p:cNvPr id="140" name="Google Shape;140;p9"/>
            <p:cNvSpPr/>
            <p:nvPr/>
          </p:nvSpPr>
          <p:spPr>
            <a:xfrm flipH="1">
              <a:off x="7106056" y="3145329"/>
              <a:ext cx="3481200" cy="34812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 flipH="1">
              <a:off x="6798006" y="2837179"/>
              <a:ext cx="4097400" cy="4097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 flipH="1">
              <a:off x="6489756" y="2528929"/>
              <a:ext cx="4713900" cy="4713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 flipH="1">
              <a:off x="6188681" y="2227829"/>
              <a:ext cx="5346300" cy="53463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9"/>
          <p:cNvSpPr/>
          <p:nvPr/>
        </p:nvSpPr>
        <p:spPr>
          <a:xfrm>
            <a:off x="3792900" y="236425"/>
            <a:ext cx="5068928" cy="4663842"/>
          </a:xfrm>
          <a:custGeom>
            <a:avLst/>
            <a:gdLst/>
            <a:ahLst/>
            <a:cxnLst/>
            <a:rect l="l" t="t" r="r" b="b"/>
            <a:pathLst>
              <a:path w="164229" h="151645" extrusionOk="0">
                <a:moveTo>
                  <a:pt x="120125" y="1"/>
                </a:moveTo>
                <a:cubicBezTo>
                  <a:pt x="112222" y="2736"/>
                  <a:pt x="105200" y="7052"/>
                  <a:pt x="100580" y="13587"/>
                </a:cubicBezTo>
                <a:cubicBezTo>
                  <a:pt x="96933" y="18755"/>
                  <a:pt x="95717" y="25290"/>
                  <a:pt x="95899" y="31582"/>
                </a:cubicBezTo>
                <a:cubicBezTo>
                  <a:pt x="96082" y="37904"/>
                  <a:pt x="97389" y="44135"/>
                  <a:pt x="97875" y="50427"/>
                </a:cubicBezTo>
                <a:cubicBezTo>
                  <a:pt x="98696" y="60913"/>
                  <a:pt x="96720" y="72524"/>
                  <a:pt x="88817" y="79424"/>
                </a:cubicBezTo>
                <a:cubicBezTo>
                  <a:pt x="79060" y="87965"/>
                  <a:pt x="62859" y="87266"/>
                  <a:pt x="54987" y="97540"/>
                </a:cubicBezTo>
                <a:cubicBezTo>
                  <a:pt x="52707" y="100519"/>
                  <a:pt x="51400" y="104166"/>
                  <a:pt x="50367" y="107783"/>
                </a:cubicBezTo>
                <a:cubicBezTo>
                  <a:pt x="48634" y="113832"/>
                  <a:pt x="47479" y="120094"/>
                  <a:pt x="44895" y="125838"/>
                </a:cubicBezTo>
                <a:cubicBezTo>
                  <a:pt x="42312" y="131583"/>
                  <a:pt x="37995" y="136933"/>
                  <a:pt x="32008" y="138908"/>
                </a:cubicBezTo>
                <a:cubicBezTo>
                  <a:pt x="29287" y="139803"/>
                  <a:pt x="26428" y="139956"/>
                  <a:pt x="23540" y="139956"/>
                </a:cubicBezTo>
                <a:cubicBezTo>
                  <a:pt x="22032" y="139956"/>
                  <a:pt x="20516" y="139915"/>
                  <a:pt x="19007" y="139915"/>
                </a:cubicBezTo>
                <a:cubicBezTo>
                  <a:pt x="16241" y="139915"/>
                  <a:pt x="13500" y="140055"/>
                  <a:pt x="10883" y="140854"/>
                </a:cubicBezTo>
                <a:cubicBezTo>
                  <a:pt x="5806" y="142434"/>
                  <a:pt x="1703" y="146629"/>
                  <a:pt x="1" y="151644"/>
                </a:cubicBezTo>
                <a:lnTo>
                  <a:pt x="158150" y="151644"/>
                </a:lnTo>
                <a:cubicBezTo>
                  <a:pt x="161493" y="151644"/>
                  <a:pt x="164229" y="148909"/>
                  <a:pt x="164229" y="145565"/>
                </a:cubicBezTo>
                <a:lnTo>
                  <a:pt x="164229" y="6080"/>
                </a:lnTo>
                <a:cubicBezTo>
                  <a:pt x="164229" y="2706"/>
                  <a:pt x="161493" y="1"/>
                  <a:pt x="158150" y="1"/>
                </a:cubicBezTo>
                <a:close/>
              </a:path>
            </a:pathLst>
          </a:custGeom>
          <a:solidFill>
            <a:srgbClr val="CCCCCC">
              <a:alpha val="21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"/>
          <p:cNvSpPr/>
          <p:nvPr/>
        </p:nvSpPr>
        <p:spPr>
          <a:xfrm>
            <a:off x="279900" y="243300"/>
            <a:ext cx="8584200" cy="4656900"/>
          </a:xfrm>
          <a:prstGeom prst="roundRect">
            <a:avLst>
              <a:gd name="adj" fmla="val 4665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xfrm>
            <a:off x="2355825" y="317597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subTitle" idx="1"/>
          </p:nvPr>
        </p:nvSpPr>
        <p:spPr>
          <a:xfrm>
            <a:off x="1458125" y="133890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5" name="Google Shape;205;p14"/>
          <p:cNvSpPr/>
          <p:nvPr/>
        </p:nvSpPr>
        <p:spPr>
          <a:xfrm flipH="1">
            <a:off x="279900" y="2416913"/>
            <a:ext cx="8584038" cy="2484915"/>
          </a:xfrm>
          <a:custGeom>
            <a:avLst/>
            <a:gdLst/>
            <a:ahLst/>
            <a:cxnLst/>
            <a:rect l="l" t="t" r="r" b="b"/>
            <a:pathLst>
              <a:path w="227452" h="65843" extrusionOk="0">
                <a:moveTo>
                  <a:pt x="88800" y="0"/>
                </a:moveTo>
                <a:cubicBezTo>
                  <a:pt x="78068" y="0"/>
                  <a:pt x="69106" y="8113"/>
                  <a:pt x="59849" y="13775"/>
                </a:cubicBezTo>
                <a:cubicBezTo>
                  <a:pt x="48657" y="20632"/>
                  <a:pt x="35652" y="24128"/>
                  <a:pt x="22660" y="24128"/>
                </a:cubicBezTo>
                <a:cubicBezTo>
                  <a:pt x="14976" y="24128"/>
                  <a:pt x="7297" y="22905"/>
                  <a:pt x="0" y="20431"/>
                </a:cubicBezTo>
                <a:lnTo>
                  <a:pt x="0" y="59763"/>
                </a:lnTo>
                <a:cubicBezTo>
                  <a:pt x="0" y="63107"/>
                  <a:pt x="2706" y="65842"/>
                  <a:pt x="6079" y="65842"/>
                </a:cubicBezTo>
                <a:lnTo>
                  <a:pt x="221372" y="65842"/>
                </a:lnTo>
                <a:cubicBezTo>
                  <a:pt x="224746" y="65842"/>
                  <a:pt x="227451" y="63107"/>
                  <a:pt x="227451" y="59763"/>
                </a:cubicBezTo>
                <a:lnTo>
                  <a:pt x="227451" y="13775"/>
                </a:lnTo>
                <a:cubicBezTo>
                  <a:pt x="220943" y="11004"/>
                  <a:pt x="213752" y="9903"/>
                  <a:pt x="206564" y="9903"/>
                </a:cubicBezTo>
                <a:cubicBezTo>
                  <a:pt x="203580" y="9903"/>
                  <a:pt x="200597" y="10092"/>
                  <a:pt x="197664" y="10431"/>
                </a:cubicBezTo>
                <a:cubicBezTo>
                  <a:pt x="184685" y="11921"/>
                  <a:pt x="172162" y="16024"/>
                  <a:pt x="159304" y="18334"/>
                </a:cubicBezTo>
                <a:cubicBezTo>
                  <a:pt x="153998" y="19275"/>
                  <a:pt x="148546" y="19890"/>
                  <a:pt x="143142" y="19890"/>
                </a:cubicBezTo>
                <a:cubicBezTo>
                  <a:pt x="135452" y="19890"/>
                  <a:pt x="127858" y="18645"/>
                  <a:pt x="120914" y="15325"/>
                </a:cubicBezTo>
                <a:cubicBezTo>
                  <a:pt x="110215" y="10218"/>
                  <a:pt x="101036" y="218"/>
                  <a:pt x="89273" y="6"/>
                </a:cubicBezTo>
                <a:cubicBezTo>
                  <a:pt x="89115" y="2"/>
                  <a:pt x="88957" y="0"/>
                  <a:pt x="88800" y="0"/>
                </a:cubicBezTo>
                <a:close/>
              </a:path>
            </a:pathLst>
          </a:custGeom>
          <a:solidFill>
            <a:srgbClr val="CCCCCC">
              <a:alpha val="21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14"/>
          <p:cNvGrpSpPr/>
          <p:nvPr/>
        </p:nvGrpSpPr>
        <p:grpSpPr>
          <a:xfrm rot="5400000">
            <a:off x="-50246" y="1264174"/>
            <a:ext cx="1482900" cy="822600"/>
            <a:chOff x="531804" y="243349"/>
            <a:chExt cx="1482900" cy="822600"/>
          </a:xfrm>
        </p:grpSpPr>
        <p:cxnSp>
          <p:nvCxnSpPr>
            <p:cNvPr id="207" name="Google Shape;207;p14"/>
            <p:cNvCxnSpPr/>
            <p:nvPr/>
          </p:nvCxnSpPr>
          <p:spPr>
            <a:xfrm>
              <a:off x="746900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14"/>
            <p:cNvCxnSpPr/>
            <p:nvPr/>
          </p:nvCxnSpPr>
          <p:spPr>
            <a:xfrm>
              <a:off x="962965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09;p14"/>
            <p:cNvCxnSpPr/>
            <p:nvPr/>
          </p:nvCxnSpPr>
          <p:spPr>
            <a:xfrm>
              <a:off x="1179030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14"/>
            <p:cNvCxnSpPr/>
            <p:nvPr/>
          </p:nvCxnSpPr>
          <p:spPr>
            <a:xfrm>
              <a:off x="1395095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211;p14"/>
            <p:cNvCxnSpPr/>
            <p:nvPr/>
          </p:nvCxnSpPr>
          <p:spPr>
            <a:xfrm>
              <a:off x="1611160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" name="Google Shape;212;p14"/>
            <p:cNvCxnSpPr/>
            <p:nvPr/>
          </p:nvCxnSpPr>
          <p:spPr>
            <a:xfrm>
              <a:off x="1827225" y="243349"/>
              <a:ext cx="0" cy="822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" name="Google Shape;213;p14"/>
            <p:cNvCxnSpPr/>
            <p:nvPr/>
          </p:nvCxnSpPr>
          <p:spPr>
            <a:xfrm>
              <a:off x="1273254" y="-297538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14;p14"/>
            <p:cNvCxnSpPr/>
            <p:nvPr/>
          </p:nvCxnSpPr>
          <p:spPr>
            <a:xfrm>
              <a:off x="1273254" y="-81476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14"/>
            <p:cNvCxnSpPr/>
            <p:nvPr/>
          </p:nvCxnSpPr>
          <p:spPr>
            <a:xfrm>
              <a:off x="1273254" y="134586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6" name="Google Shape;216;p14"/>
          <p:cNvGrpSpPr/>
          <p:nvPr/>
        </p:nvGrpSpPr>
        <p:grpSpPr>
          <a:xfrm rot="5400000" flipH="1">
            <a:off x="3429550" y="-899137"/>
            <a:ext cx="2284767" cy="2284767"/>
            <a:chOff x="6845520" y="561888"/>
            <a:chExt cx="4046700" cy="4046700"/>
          </a:xfrm>
        </p:grpSpPr>
        <p:sp>
          <p:nvSpPr>
            <p:cNvPr id="217" name="Google Shape;217;p14"/>
            <p:cNvSpPr/>
            <p:nvPr/>
          </p:nvSpPr>
          <p:spPr>
            <a:xfrm flipH="1">
              <a:off x="7306725" y="1023105"/>
              <a:ext cx="3101400" cy="3101400"/>
            </a:xfrm>
            <a:prstGeom prst="arc">
              <a:avLst>
                <a:gd name="adj1" fmla="val 16200000"/>
                <a:gd name="adj2" fmla="val 5414905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 flipH="1">
              <a:off x="7073540" y="789791"/>
              <a:ext cx="3567900" cy="3567900"/>
            </a:xfrm>
            <a:prstGeom prst="arc">
              <a:avLst>
                <a:gd name="adj1" fmla="val 16200000"/>
                <a:gd name="adj2" fmla="val 54089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 flipH="1">
              <a:off x="6845520" y="561888"/>
              <a:ext cx="4046700" cy="4046700"/>
            </a:xfrm>
            <a:prstGeom prst="arc">
              <a:avLst>
                <a:gd name="adj1" fmla="val 16200000"/>
                <a:gd name="adj2" fmla="val 533666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 flipH="1">
              <a:off x="7539986" y="1256344"/>
              <a:ext cx="2634900" cy="2634900"/>
            </a:xfrm>
            <a:prstGeom prst="arc">
              <a:avLst>
                <a:gd name="adj1" fmla="val 16200000"/>
                <a:gd name="adj2" fmla="val 5412166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rgbClr val="FF8042"/>
            </a:gs>
          </a:gsLst>
          <a:lin ang="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/>
              <a:buNone/>
              <a:defRPr sz="3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/>
              <a:buNone/>
              <a:defRPr sz="3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/>
              <a:buNone/>
              <a:defRPr sz="3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/>
              <a:buNone/>
              <a:defRPr sz="3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/>
              <a:buNone/>
              <a:defRPr sz="3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/>
              <a:buNone/>
              <a:defRPr sz="3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/>
              <a:buNone/>
              <a:defRPr sz="3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/>
              <a:buNone/>
              <a:defRPr sz="3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60" r:id="rId9"/>
    <p:sldLayoutId id="2147483661" r:id="rId10"/>
    <p:sldLayoutId id="2147483662" r:id="rId11"/>
    <p:sldLayoutId id="2147483664" r:id="rId12"/>
    <p:sldLayoutId id="2147483665" r:id="rId13"/>
    <p:sldLayoutId id="2147483668" r:id="rId14"/>
    <p:sldLayoutId id="2147483670" r:id="rId15"/>
    <p:sldLayoutId id="2147483671" r:id="rId16"/>
    <p:sldLayoutId id="2147483672" r:id="rId17"/>
    <p:sldLayoutId id="2147483679" r:id="rId18"/>
    <p:sldLayoutId id="2147483680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tmw/2023S-zhu/wiki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38"/>
          <p:cNvPicPr preferRelativeResize="0"/>
          <p:nvPr/>
        </p:nvPicPr>
        <p:blipFill>
          <a:blip r:embed="rId3"/>
          <a:srcRect t="10046" b="10046"/>
          <a:stretch/>
        </p:blipFill>
        <p:spPr>
          <a:xfrm>
            <a:off x="4866575" y="1176512"/>
            <a:ext cx="3489738" cy="2950237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38"/>
          <p:cNvSpPr/>
          <p:nvPr/>
        </p:nvSpPr>
        <p:spPr>
          <a:xfrm>
            <a:off x="787687" y="3656050"/>
            <a:ext cx="3576000" cy="470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rgbClr val="FF8042"/>
              </a:gs>
            </a:gsLst>
            <a:lin ang="0" scaled="0"/>
          </a:gradFill>
          <a:ln>
            <a:noFill/>
          </a:ln>
          <a:effectLst>
            <a:outerShdw blurRad="242888" dist="209550" dir="5100000" algn="bl" rotWithShape="0">
              <a:srgbClr val="FF6D42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8"/>
          <p:cNvSpPr txBox="1">
            <a:spLocks noGrp="1"/>
          </p:cNvSpPr>
          <p:nvPr>
            <p:ph type="ctrTitle"/>
          </p:nvPr>
        </p:nvSpPr>
        <p:spPr>
          <a:xfrm>
            <a:off x="683530" y="1176512"/>
            <a:ext cx="3784313" cy="2237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Tank War</a:t>
            </a:r>
            <a:endParaRPr dirty="0"/>
          </a:p>
        </p:txBody>
      </p:sp>
      <p:sp>
        <p:nvSpPr>
          <p:cNvPr id="603" name="Google Shape;603;p38"/>
          <p:cNvSpPr txBox="1">
            <a:spLocks noGrp="1"/>
          </p:cNvSpPr>
          <p:nvPr>
            <p:ph type="subTitle" idx="1"/>
          </p:nvPr>
        </p:nvSpPr>
        <p:spPr>
          <a:xfrm>
            <a:off x="845787" y="3724600"/>
            <a:ext cx="3361500" cy="3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Present by Xi Zhu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D6B6838-BAD9-AB62-755D-23B5E30A5188}"/>
              </a:ext>
            </a:extLst>
          </p:cNvPr>
          <p:cNvSpPr txBox="1"/>
          <p:nvPr/>
        </p:nvSpPr>
        <p:spPr>
          <a:xfrm>
            <a:off x="845787" y="3017520"/>
            <a:ext cx="3517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CN" dirty="0"/>
              <a:t>A 2D AI Confrontation Game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3"/>
          <p:cNvSpPr txBox="1">
            <a:spLocks noGrp="1"/>
          </p:cNvSpPr>
          <p:nvPr>
            <p:ph type="title"/>
          </p:nvPr>
        </p:nvSpPr>
        <p:spPr>
          <a:xfrm>
            <a:off x="720000" y="365761"/>
            <a:ext cx="7704000" cy="5689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Persona 3 - </a:t>
            </a:r>
            <a:r>
              <a:rPr lang="en-US" sz="3200" dirty="0"/>
              <a:t>Competitive Cam</a:t>
            </a:r>
            <a:endParaRPr sz="3200" dirty="0"/>
          </a:p>
        </p:txBody>
      </p:sp>
      <p:sp>
        <p:nvSpPr>
          <p:cNvPr id="655" name="Google Shape;655;p43"/>
          <p:cNvSpPr txBox="1">
            <a:spLocks noGrp="1"/>
          </p:cNvSpPr>
          <p:nvPr>
            <p:ph type="body" idx="1"/>
          </p:nvPr>
        </p:nvSpPr>
        <p:spPr>
          <a:xfrm>
            <a:off x="4389120" y="1017725"/>
            <a:ext cx="4165600" cy="3607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Name: Cameron Nguyen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Age: 26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Job: Game Anchor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Profile: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Cam is a 26-year-old gamer and game anchor who loves playing competitive games. He livestreams his games on YouTube everyday.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Frustration and Goals: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Cam is frustrated with games that don't offer a fair playing field or are too easy to win.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His goal is to find a game that he can compete in at a high level and feel challenged by. He likes games that have a competitive scene and allow him to measure his skills against other players.</a:t>
            </a:r>
          </a:p>
        </p:txBody>
      </p:sp>
      <p:pic>
        <p:nvPicPr>
          <p:cNvPr id="656" name="Google Shape;656;p43"/>
          <p:cNvPicPr preferRelativeResize="0"/>
          <p:nvPr/>
        </p:nvPicPr>
        <p:blipFill rotWithShape="1">
          <a:blip r:embed="rId3"/>
          <a:srcRect l="1830" r="1830"/>
          <a:stretch/>
        </p:blipFill>
        <p:spPr>
          <a:xfrm>
            <a:off x="720000" y="1017725"/>
            <a:ext cx="3475548" cy="3607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627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MVP (Minimal Viable Product)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D0900C-A096-51C0-79CB-015AC0A3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227" y="1096419"/>
            <a:ext cx="3175733" cy="34403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197C290-BFB0-3A73-7385-44C7F9B45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111" y="1096419"/>
            <a:ext cx="3181425" cy="34403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6"/>
          <p:cNvSpPr/>
          <p:nvPr/>
        </p:nvSpPr>
        <p:spPr>
          <a:xfrm>
            <a:off x="1713750" y="610320"/>
            <a:ext cx="5716500" cy="72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rgbClr val="FF8042"/>
              </a:gs>
            </a:gsLst>
            <a:lin ang="0" scaled="0"/>
          </a:gradFill>
          <a:ln>
            <a:noFill/>
          </a:ln>
          <a:effectLst>
            <a:outerShdw blurRad="257175" dist="209550" dir="5100000" algn="bl" rotWithShape="0">
              <a:schemeClr val="accent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9000F82-8AD0-987C-5C00-011BF6ABA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050" y="707070"/>
            <a:ext cx="4563900" cy="531900"/>
          </a:xfrm>
        </p:spPr>
        <p:txBody>
          <a:bodyPr/>
          <a:lstStyle/>
          <a:p>
            <a:pPr algn="ctr"/>
            <a:r>
              <a:rPr lang="en-US" altLang="zh-CN" dirty="0"/>
              <a:t>Technology Tools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EB9356-41E9-02D2-50EE-72CB3ECA4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" y="2231072"/>
            <a:ext cx="7820025" cy="18192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7"/>
          <p:cNvSpPr txBox="1">
            <a:spLocks noGrp="1"/>
          </p:cNvSpPr>
          <p:nvPr>
            <p:ph type="title"/>
          </p:nvPr>
        </p:nvSpPr>
        <p:spPr>
          <a:xfrm>
            <a:off x="721600" y="2150850"/>
            <a:ext cx="4003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Diagrams</a:t>
            </a:r>
          </a:p>
        </p:txBody>
      </p:sp>
      <p:pic>
        <p:nvPicPr>
          <p:cNvPr id="696" name="Google Shape;696;p47"/>
          <p:cNvPicPr preferRelativeResize="0"/>
          <p:nvPr/>
        </p:nvPicPr>
        <p:blipFill rotWithShape="1">
          <a:blip r:embed="rId3">
            <a:alphaModFix/>
          </a:blip>
          <a:srcRect l="12116" r="15414"/>
          <a:stretch/>
        </p:blipFill>
        <p:spPr>
          <a:xfrm>
            <a:off x="4933000" y="868638"/>
            <a:ext cx="3703598" cy="340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8"/>
          <p:cNvSpPr txBox="1">
            <a:spLocks noGrp="1"/>
          </p:cNvSpPr>
          <p:nvPr>
            <p:ph type="title"/>
          </p:nvPr>
        </p:nvSpPr>
        <p:spPr>
          <a:xfrm>
            <a:off x="4681508" y="445024"/>
            <a:ext cx="3742491" cy="42392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Conceptual Diagram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81A0B9-B5FD-F72B-809A-06F22DE0C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482" y="459215"/>
            <a:ext cx="3303011" cy="42392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0"/>
          <p:cNvSpPr txBox="1">
            <a:spLocks noGrp="1"/>
          </p:cNvSpPr>
          <p:nvPr>
            <p:ph type="title"/>
          </p:nvPr>
        </p:nvSpPr>
        <p:spPr>
          <a:xfrm>
            <a:off x="6113118" y="1936946"/>
            <a:ext cx="2714080" cy="12696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Sequence Diagram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46BD1D-5C87-0C76-2052-FA63D8268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2" y="324769"/>
            <a:ext cx="5962078" cy="449396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Case Diagram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385436-779F-1577-C142-370CB42D7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00" y="1099005"/>
            <a:ext cx="7528500" cy="37686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51"/>
          <p:cNvSpPr txBox="1">
            <a:spLocks noGrp="1"/>
          </p:cNvSpPr>
          <p:nvPr>
            <p:ph type="title"/>
          </p:nvPr>
        </p:nvSpPr>
        <p:spPr>
          <a:xfrm>
            <a:off x="720000" y="3637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Diagram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62DD5B-9AE6-6610-D1D7-12023EEF3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53" y="857320"/>
            <a:ext cx="6861494" cy="4029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A6CEFD-EC49-8DD8-16C1-4A9F54511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2945"/>
            <a:ext cx="7704000" cy="499855"/>
          </a:xfrm>
        </p:spPr>
        <p:txBody>
          <a:bodyPr/>
          <a:lstStyle/>
          <a:p>
            <a:r>
              <a:rPr lang="en-US" altLang="zh-CN" dirty="0"/>
              <a:t>Product Backlog</a:t>
            </a:r>
            <a:endParaRPr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F065A11-9B85-04E5-D281-93F176F36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069404"/>
              </p:ext>
            </p:extLst>
          </p:nvPr>
        </p:nvGraphicFramePr>
        <p:xfrm>
          <a:off x="365760" y="812801"/>
          <a:ext cx="8402320" cy="4017756"/>
        </p:xfrm>
        <a:graphic>
          <a:graphicData uri="http://schemas.openxmlformats.org/drawingml/2006/table">
            <a:tbl>
              <a:tblPr/>
              <a:tblGrid>
                <a:gridCol w="531222">
                  <a:extLst>
                    <a:ext uri="{9D8B030D-6E8A-4147-A177-3AD203B41FA5}">
                      <a16:colId xmlns:a16="http://schemas.microsoft.com/office/drawing/2014/main" val="267077552"/>
                    </a:ext>
                  </a:extLst>
                </a:gridCol>
                <a:gridCol w="744660">
                  <a:extLst>
                    <a:ext uri="{9D8B030D-6E8A-4147-A177-3AD203B41FA5}">
                      <a16:colId xmlns:a16="http://schemas.microsoft.com/office/drawing/2014/main" val="2275065452"/>
                    </a:ext>
                  </a:extLst>
                </a:gridCol>
                <a:gridCol w="2909864">
                  <a:extLst>
                    <a:ext uri="{9D8B030D-6E8A-4147-A177-3AD203B41FA5}">
                      <a16:colId xmlns:a16="http://schemas.microsoft.com/office/drawing/2014/main" val="4058383714"/>
                    </a:ext>
                  </a:extLst>
                </a:gridCol>
                <a:gridCol w="2173504">
                  <a:extLst>
                    <a:ext uri="{9D8B030D-6E8A-4147-A177-3AD203B41FA5}">
                      <a16:colId xmlns:a16="http://schemas.microsoft.com/office/drawing/2014/main" val="3644426733"/>
                    </a:ext>
                  </a:extLst>
                </a:gridCol>
                <a:gridCol w="1149005">
                  <a:extLst>
                    <a:ext uri="{9D8B030D-6E8A-4147-A177-3AD203B41FA5}">
                      <a16:colId xmlns:a16="http://schemas.microsoft.com/office/drawing/2014/main" val="4040418713"/>
                    </a:ext>
                  </a:extLst>
                </a:gridCol>
                <a:gridCol w="590509">
                  <a:extLst>
                    <a:ext uri="{9D8B030D-6E8A-4147-A177-3AD203B41FA5}">
                      <a16:colId xmlns:a16="http://schemas.microsoft.com/office/drawing/2014/main" val="1596565917"/>
                    </a:ext>
                  </a:extLst>
                </a:gridCol>
                <a:gridCol w="303556">
                  <a:extLst>
                    <a:ext uri="{9D8B030D-6E8A-4147-A177-3AD203B41FA5}">
                      <a16:colId xmlns:a16="http://schemas.microsoft.com/office/drawing/2014/main" val="2875398836"/>
                    </a:ext>
                  </a:extLst>
                </a:gridCol>
              </a:tblGrid>
              <a:tr h="82936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User Stories And Accecptance Crieria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7775888"/>
                  </a:ext>
                </a:extLst>
              </a:tr>
              <a:tr h="1290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ID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As a 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want to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So that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Acceptance Criteria</a:t>
                      </a:r>
                      <a:b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(format: use keywords </a:t>
                      </a:r>
                      <a:r>
                        <a:rPr lang="en-US" sz="300" b="1" i="0" u="none" strike="noStrike">
                          <a:solidFill>
                            <a:srgbClr val="4472C4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</a:t>
                      </a:r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, </a:t>
                      </a:r>
                      <a:r>
                        <a:rPr lang="en-US" sz="300" b="1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</a:t>
                      </a:r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, </a:t>
                      </a:r>
                      <a:r>
                        <a:rPr lang="en-US" sz="300" b="1" i="0" u="none" strike="noStrike">
                          <a:solidFill>
                            <a:srgbClr val="70AD47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</a:t>
                      </a:r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)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Status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Sprint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366277"/>
                  </a:ext>
                </a:extLst>
              </a:tr>
              <a:tr h="387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1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control a tank with a keyboard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move around the battlefield and engage in combat with other tanks.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Tank Movement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 is on the game screen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player presses the arrow keys on the keyboard to control the tank's movement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tank moves in the direction of the arrow key that was pressed.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Done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8030719"/>
                  </a:ext>
                </a:extLst>
              </a:tr>
              <a:tr h="387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2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fire my tank's cannon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destroy enemies' tanks.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Firing the Cannon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 is on the game screen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player presses the spacebar on the keyboard to fire the cannon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tank fires a shell in the direction it is facing.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Done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199385"/>
                  </a:ext>
                </a:extLst>
              </a:tr>
              <a:tr h="387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3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have a single-player mode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practice my skills and strategies against AI-controlled tanks.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Single-player mode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 is on the game screen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player selects the Game Start option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game starts in single-player mode, with AI-controlled tanks as enemies and allies.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Done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334738"/>
                  </a:ext>
                </a:extLst>
              </a:tr>
              <a:tr h="4515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4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have a variety of maps to choose from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experience different terrains and battlefields.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Choosing a Map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 is on the game screen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player selects the map selection option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A list of available maps is displayed, and the player can select one to start the game on that map.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 be Done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088174"/>
                  </a:ext>
                </a:extLst>
              </a:tr>
              <a:tr h="387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5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have enemies and allies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experince different situtations and have more fun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Enemies and Allies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 is on the game screen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game starts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Enemies and allies are present on the battlefield, and the player can differentiate between them.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Done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104851"/>
                  </a:ext>
                </a:extLst>
              </a:tr>
              <a:tr h="322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6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have a scoreboard that shows my score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see how many score I get.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Scoreboard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 is on the game screen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game is in progress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scoreboard displays the player's score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Done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546998"/>
                  </a:ext>
                </a:extLst>
              </a:tr>
              <a:tr h="322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7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have multiple lives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I'm not gonna let one mistake end the game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Multiple Lives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game is in progress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player's tank takes damage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tank loses a life, and the player can continue playing with the remaining lives.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Done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002148"/>
                  </a:ext>
                </a:extLst>
              </a:tr>
              <a:tr h="4515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8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have different language options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fit my language preferences.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Language Options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 is on the game screen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language selection option is available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player can select a language preference, and the game's language will be changed accordingly.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 be Done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559683"/>
                  </a:ext>
                </a:extLst>
              </a:tr>
              <a:tr h="322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9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pause the game at any time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take a break or attend to other matters.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Pausing the Game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game is in progress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player presses the pause button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game is paused, and the player can resume playing or exit the game.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 be Done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5673771"/>
                  </a:ext>
                </a:extLst>
              </a:tr>
              <a:tr h="387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10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 on different difficulty levels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challenge myself and get different experiences.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Difficulty Levels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 is on the game screen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player selects a difficulty level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game's difficulty is changed, and the player experiences a different level of challenge.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 be Done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2612" marR="2612" marT="26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192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146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A6CEFD-EC49-8DD8-16C1-4A9F54511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2945"/>
            <a:ext cx="7704000" cy="499855"/>
          </a:xfrm>
        </p:spPr>
        <p:txBody>
          <a:bodyPr/>
          <a:lstStyle/>
          <a:p>
            <a:r>
              <a:rPr lang="en-US" altLang="zh-CN" dirty="0"/>
              <a:t>Product Backlog</a:t>
            </a:r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27A9B25-B62C-1460-679E-359E8FD8F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998700"/>
              </p:ext>
            </p:extLst>
          </p:nvPr>
        </p:nvGraphicFramePr>
        <p:xfrm>
          <a:off x="365760" y="812800"/>
          <a:ext cx="8422641" cy="4017755"/>
        </p:xfrm>
        <a:graphic>
          <a:graphicData uri="http://schemas.openxmlformats.org/drawingml/2006/table">
            <a:tbl>
              <a:tblPr/>
              <a:tblGrid>
                <a:gridCol w="532357">
                  <a:extLst>
                    <a:ext uri="{9D8B030D-6E8A-4147-A177-3AD203B41FA5}">
                      <a16:colId xmlns:a16="http://schemas.microsoft.com/office/drawing/2014/main" val="1536450872"/>
                    </a:ext>
                  </a:extLst>
                </a:gridCol>
                <a:gridCol w="746251">
                  <a:extLst>
                    <a:ext uri="{9D8B030D-6E8A-4147-A177-3AD203B41FA5}">
                      <a16:colId xmlns:a16="http://schemas.microsoft.com/office/drawing/2014/main" val="942222385"/>
                    </a:ext>
                  </a:extLst>
                </a:gridCol>
                <a:gridCol w="2916077">
                  <a:extLst>
                    <a:ext uri="{9D8B030D-6E8A-4147-A177-3AD203B41FA5}">
                      <a16:colId xmlns:a16="http://schemas.microsoft.com/office/drawing/2014/main" val="2626162488"/>
                    </a:ext>
                  </a:extLst>
                </a:gridCol>
                <a:gridCol w="2178146">
                  <a:extLst>
                    <a:ext uri="{9D8B030D-6E8A-4147-A177-3AD203B41FA5}">
                      <a16:colId xmlns:a16="http://schemas.microsoft.com/office/drawing/2014/main" val="510643967"/>
                    </a:ext>
                  </a:extLst>
                </a:gridCol>
                <a:gridCol w="1151457">
                  <a:extLst>
                    <a:ext uri="{9D8B030D-6E8A-4147-A177-3AD203B41FA5}">
                      <a16:colId xmlns:a16="http://schemas.microsoft.com/office/drawing/2014/main" val="3942786284"/>
                    </a:ext>
                  </a:extLst>
                </a:gridCol>
                <a:gridCol w="594150">
                  <a:extLst>
                    <a:ext uri="{9D8B030D-6E8A-4147-A177-3AD203B41FA5}">
                      <a16:colId xmlns:a16="http://schemas.microsoft.com/office/drawing/2014/main" val="3467072224"/>
                    </a:ext>
                  </a:extLst>
                </a:gridCol>
                <a:gridCol w="304203">
                  <a:extLst>
                    <a:ext uri="{9D8B030D-6E8A-4147-A177-3AD203B41FA5}">
                      <a16:colId xmlns:a16="http://schemas.microsoft.com/office/drawing/2014/main" val="3850458462"/>
                    </a:ext>
                  </a:extLst>
                </a:gridCol>
              </a:tblGrid>
              <a:tr h="2680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11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my shells to score differently when they hit friendly and enemy forces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affecting my strategy and scoring.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Shell Scoring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player's tank fires a shell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shell hits an enemy tank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player scores points. If the shell hits a friendly tank, the player loses points.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 be Done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666048"/>
                  </a:ext>
                </a:extLst>
              </a:tr>
              <a:tr h="3216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12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have different kind of enemies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enrich my game experience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Different Types of Enemies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game is in progress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player encounters different types of enemy tanks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player experiences a variety of gameplay challenges.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Done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1222026"/>
                  </a:ext>
                </a:extLst>
              </a:tr>
              <a:tr h="3752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13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customize my game's graphics, such as resolution and quality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get the best game experience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Graphics Customization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 is on the game screen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graphics customization option is available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player can adjust the game's graphics settings, such as resolution and quality.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 be Done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316043"/>
                  </a:ext>
                </a:extLst>
              </a:tr>
              <a:tr h="2680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14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collect power-ups such as health boosts, speed boosts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increase my chances of survival and progress through the game.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Power-Ups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 is on the game screen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player collects a power-up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player's tank gains a benefit, such as increased health or speed.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 be Done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337933"/>
                  </a:ext>
                </a:extLst>
              </a:tr>
              <a:tr h="2680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15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see the lives status of my tank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know how much damage I can sustain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Lives Status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game is in progress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player's tank takes damage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lives status of the tank is updated to reflect the remaining health.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Done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643648"/>
                  </a:ext>
                </a:extLst>
              </a:tr>
              <a:tr h="3216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16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be able to hide behind obstacles such as walls and rocks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avoid enemy fire and ambush them.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Obstacle Hiding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player's tank is near an obstacle, such as a wall or rock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player presses the hide button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tank moves behind the obstacle and is hidden from enemy fire.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 be Done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744611"/>
                  </a:ext>
                </a:extLst>
              </a:tr>
              <a:tr h="5334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17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be able to customize my tank's appearance with different skins and colors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personalize my gameplay experience.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Tank Skin Customization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user is on the main menu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user selects the "customize tank" option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system displays the customization options, including skins and colors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And: The user can select a skin and color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And: The system applies the selected skin and color to the tank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 be Done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116442"/>
                  </a:ext>
                </a:extLst>
              </a:tr>
              <a:tr h="6432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18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have access to different types of tanks with different stats, such as speed, health, and firepower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choose the one that suits my playstyle the best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Access to Different Types of Tanks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Tank Selection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user is on the main menu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user selects the "choose tank" option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system displays the tank options, including their stats such as speed, health, and firepower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And: The user can select a tank that suits their playstyle the best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And: The system applies the selected tank and its stats to the gameplay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 be Done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318016"/>
                  </a:ext>
                </a:extLst>
              </a:tr>
              <a:tr h="4288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19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want enemies and friends to respawn constantly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constantly encounter new situations to enrich my experience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Enemy respawn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 starts a game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player destroys an enemy tank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A new enemy tank immediately appears on the battlefield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player's ally tank is destroyed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A new ally tank immediately appears on the battlefield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Done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198388"/>
                  </a:ext>
                </a:extLst>
              </a:tr>
              <a:tr h="589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20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have access to different sound effects for different actions, such as firing a cannon or collecting a power-up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enrich my game experience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Sound Effect Customization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user is on the main menu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user selects the "sound options" option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system displays the sound options, including different sound effects for different actions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And: The user can select a sound effect for each action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And: The system applies the selected sound effects to the gameplay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 be Done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2198" marR="2198" marT="21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401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859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20BF9C-098E-6A5E-7968-F359CC59A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049930"/>
            <a:ext cx="7704000" cy="3562710"/>
          </a:xfrm>
        </p:spPr>
        <p:txBody>
          <a:bodyPr/>
          <a:lstStyle/>
          <a:p>
            <a:r>
              <a:rPr lang="en-US" altLang="zh-CN" dirty="0"/>
              <a:t>Team Member Roles and Responsibilities</a:t>
            </a:r>
          </a:p>
          <a:p>
            <a:r>
              <a:rPr lang="en-US" altLang="zh-CN" dirty="0"/>
              <a:t>Problem Statement</a:t>
            </a:r>
          </a:p>
          <a:p>
            <a:r>
              <a:rPr lang="en-US" altLang="zh-CN" dirty="0"/>
              <a:t>Project Description</a:t>
            </a:r>
          </a:p>
          <a:p>
            <a:r>
              <a:rPr lang="en-US" altLang="zh-CN" dirty="0"/>
              <a:t>Team working agreement</a:t>
            </a:r>
          </a:p>
          <a:p>
            <a:r>
              <a:rPr lang="en-US" altLang="zh-CN" dirty="0"/>
              <a:t>Personas</a:t>
            </a:r>
          </a:p>
          <a:p>
            <a:r>
              <a:rPr lang="en-US" altLang="zh-CN" dirty="0"/>
              <a:t>MVP (Minimal Viable Product)</a:t>
            </a:r>
          </a:p>
          <a:p>
            <a:r>
              <a:rPr lang="en-US" altLang="zh-CN" dirty="0"/>
              <a:t>Technologies</a:t>
            </a:r>
          </a:p>
          <a:p>
            <a:r>
              <a:rPr lang="en-US" altLang="zh-CN" dirty="0"/>
              <a:t>Algorithms</a:t>
            </a:r>
          </a:p>
          <a:p>
            <a:r>
              <a:rPr lang="en-US" altLang="zh-CN" dirty="0"/>
              <a:t>Diagrams</a:t>
            </a:r>
          </a:p>
          <a:p>
            <a:r>
              <a:rPr lang="en-US" altLang="zh-CN" dirty="0"/>
              <a:t>Product Backlog</a:t>
            </a:r>
          </a:p>
          <a:p>
            <a:r>
              <a:rPr lang="en-US" altLang="zh-CN" dirty="0"/>
              <a:t>Sprint 1 Backlog</a:t>
            </a:r>
          </a:p>
          <a:p>
            <a:r>
              <a:rPr lang="en-US" altLang="zh-CN" dirty="0"/>
              <a:t>Test Cases</a:t>
            </a:r>
          </a:p>
          <a:p>
            <a:r>
              <a:rPr lang="en-US" altLang="zh-CN" dirty="0"/>
              <a:t>Metrics</a:t>
            </a:r>
          </a:p>
          <a:p>
            <a:r>
              <a:rPr lang="en-US" altLang="zh-CN" dirty="0"/>
              <a:t>Retrospective</a:t>
            </a:r>
          </a:p>
          <a:p>
            <a:r>
              <a:rPr lang="en-US" altLang="zh-CN" dirty="0"/>
              <a:t>Sprint 2</a:t>
            </a:r>
          </a:p>
          <a:p>
            <a:r>
              <a:rPr lang="en-US" altLang="zh-CN" dirty="0"/>
              <a:t>MVP Project Demo &amp; GitHub link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10C8D6D-331F-788B-973F-700BECFC2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Agenda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1049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9"/>
          <p:cNvSpPr txBox="1">
            <a:spLocks noGrp="1"/>
          </p:cNvSpPr>
          <p:nvPr>
            <p:ph type="title"/>
          </p:nvPr>
        </p:nvSpPr>
        <p:spPr>
          <a:xfrm>
            <a:off x="715100" y="1307100"/>
            <a:ext cx="4125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Sprint 1 Backlog</a:t>
            </a:r>
            <a:endParaRPr dirty="0"/>
          </a:p>
        </p:txBody>
      </p:sp>
      <p:pic>
        <p:nvPicPr>
          <p:cNvPr id="1093" name="Google Shape;1093;p59"/>
          <p:cNvPicPr preferRelativeResize="0"/>
          <p:nvPr/>
        </p:nvPicPr>
        <p:blipFill rotWithShape="1">
          <a:blip r:embed="rId3">
            <a:alphaModFix/>
          </a:blip>
          <a:srcRect l="16902" t="6524" r="10083"/>
          <a:stretch/>
        </p:blipFill>
        <p:spPr>
          <a:xfrm>
            <a:off x="5049225" y="1094300"/>
            <a:ext cx="3463327" cy="295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3"/>
          <p:cNvSpPr txBox="1">
            <a:spLocks noGrp="1"/>
          </p:cNvSpPr>
          <p:nvPr>
            <p:ph type="title"/>
          </p:nvPr>
        </p:nvSpPr>
        <p:spPr>
          <a:xfrm>
            <a:off x="447040" y="308035"/>
            <a:ext cx="8249920" cy="8424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Sprint 1 Backlog – Completed &amp; Uncompleted US</a:t>
            </a:r>
            <a:endParaRPr sz="2800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8F345DA4-C814-A849-9E7C-E8C476EDA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476210"/>
              </p:ext>
            </p:extLst>
          </p:nvPr>
        </p:nvGraphicFramePr>
        <p:xfrm>
          <a:off x="872400" y="1150500"/>
          <a:ext cx="7703999" cy="3665340"/>
        </p:xfrm>
        <a:graphic>
          <a:graphicData uri="http://schemas.openxmlformats.org/drawingml/2006/table">
            <a:tbl>
              <a:tblPr/>
              <a:tblGrid>
                <a:gridCol w="382928">
                  <a:extLst>
                    <a:ext uri="{9D8B030D-6E8A-4147-A177-3AD203B41FA5}">
                      <a16:colId xmlns:a16="http://schemas.microsoft.com/office/drawing/2014/main" val="296351308"/>
                    </a:ext>
                  </a:extLst>
                </a:gridCol>
                <a:gridCol w="817780">
                  <a:extLst>
                    <a:ext uri="{9D8B030D-6E8A-4147-A177-3AD203B41FA5}">
                      <a16:colId xmlns:a16="http://schemas.microsoft.com/office/drawing/2014/main" val="3212756278"/>
                    </a:ext>
                  </a:extLst>
                </a:gridCol>
                <a:gridCol w="2107729">
                  <a:extLst>
                    <a:ext uri="{9D8B030D-6E8A-4147-A177-3AD203B41FA5}">
                      <a16:colId xmlns:a16="http://schemas.microsoft.com/office/drawing/2014/main" val="215525404"/>
                    </a:ext>
                  </a:extLst>
                </a:gridCol>
                <a:gridCol w="2467939">
                  <a:extLst>
                    <a:ext uri="{9D8B030D-6E8A-4147-A177-3AD203B41FA5}">
                      <a16:colId xmlns:a16="http://schemas.microsoft.com/office/drawing/2014/main" val="1201480763"/>
                    </a:ext>
                  </a:extLst>
                </a:gridCol>
                <a:gridCol w="1066033">
                  <a:extLst>
                    <a:ext uri="{9D8B030D-6E8A-4147-A177-3AD203B41FA5}">
                      <a16:colId xmlns:a16="http://schemas.microsoft.com/office/drawing/2014/main" val="1344120107"/>
                    </a:ext>
                  </a:extLst>
                </a:gridCol>
                <a:gridCol w="861590">
                  <a:extLst>
                    <a:ext uri="{9D8B030D-6E8A-4147-A177-3AD203B41FA5}">
                      <a16:colId xmlns:a16="http://schemas.microsoft.com/office/drawing/2014/main" val="1775752324"/>
                    </a:ext>
                  </a:extLst>
                </a:gridCol>
              </a:tblGrid>
              <a:tr h="67842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Sprint 1 Completed User Stories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041798"/>
                  </a:ext>
                </a:extLst>
              </a:tr>
              <a:tr h="128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ID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As a 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want to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So that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Acceptance Criteria</a:t>
                      </a:r>
                      <a:br>
                        <a:rPr lang="en-US" sz="2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(format: use keywords Given, When, Then)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Status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818462"/>
                  </a:ext>
                </a:extLst>
              </a:tr>
              <a:tr h="3475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1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control a tank with a keyboard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move around the battlefield and engage in combat with other tanks.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Tank Movement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 is on the game screen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player presses the arrow keys on the keyboard to control the tank's movement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tank moves in the direction of the arrow key that was pressed.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Completed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402467"/>
                  </a:ext>
                </a:extLst>
              </a:tr>
              <a:tr h="3089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2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fire my tank's cannon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destroy enemies' tanks.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Firing the Cannon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 is on the game screen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player presses the spacebar on the keyboard to fire the cannon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tank fires a shell in the direction it is facing.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Completed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293128"/>
                  </a:ext>
                </a:extLst>
              </a:tr>
              <a:tr h="3089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3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have a single-player mode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practice my skills and strategies against AI-controlled tanks.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Single-player mode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 is on the game screen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player selects the Game Start option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game starts in single-player mode, with AI-controlled tanks as enemies and allies.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Completed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901250"/>
                  </a:ext>
                </a:extLst>
              </a:tr>
              <a:tr h="3089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5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have enemies and allies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experince different situtations and have more fun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Enemies and Allies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 is on the game screen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game starts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Enemies and allies are present on the battlefield, and the player can differentiate between them.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Completed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740932"/>
                  </a:ext>
                </a:extLst>
              </a:tr>
              <a:tr h="231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6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have a scoreboard that shows my score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see how many score I get.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Scoreboard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 is on the game screen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game is in progress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scoreboard displays the player's score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Completed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188401"/>
                  </a:ext>
                </a:extLst>
              </a:tr>
              <a:tr h="2703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7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have multiple lives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I'm not gonna let one mistake end the game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Multiple Lives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game is in progress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player's tank takes damage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tank loses a life, and the player can continue playing with the remaining lives.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Completed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039416"/>
                  </a:ext>
                </a:extLst>
              </a:tr>
              <a:tr h="2703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12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have different kind of enemies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enrich my game experience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Different Types of Enemies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game is in progress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player encounters different types of enemy tanks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player experiences a variety of gameplay challenges.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Completed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997580"/>
                  </a:ext>
                </a:extLst>
              </a:tr>
              <a:tr h="2703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15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see the lives status of my tank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know how much damage I can sustain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Lives Status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game is in progress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player's tank takes damage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lives status of the tank is updated to reflect the remaining health.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Completed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10622"/>
                  </a:ext>
                </a:extLst>
              </a:tr>
              <a:tr h="4634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19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want enemies and friends to respawn constantly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constantly encounter new situations to enrich my experience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Enemy respawn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 starts a game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player destroys an enemy tank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A new enemy tank immediately appears on the battlefield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player's ally tank is destroyed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A new ally tank immediately appears on the battlefield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Completed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119360"/>
                  </a:ext>
                </a:extLst>
              </a:tr>
              <a:tr h="3475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10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 on different difficulty levels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challenge myself and get different experiences.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Difficulty Levels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 is on the game screen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player selects a difficulty level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game's difficulty is changed, and the player experiences a different level of challenge.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Not Completed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602248"/>
                  </a:ext>
                </a:extLst>
              </a:tr>
              <a:tr h="3414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11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my shells to score differently when they hit friendly and enemy forces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affecting my strategy and scoring.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Shell Scoring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player's tank fires a shell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shell hits an enemy tank</a:t>
                      </a:r>
                      <a:b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player scores points. If the shell hits a friendly tank, the player loses points.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Not Completed</a:t>
                      </a:r>
                    </a:p>
                  </a:txBody>
                  <a:tcPr marL="1897" marR="1897" marT="1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7919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6F6629D-22AE-A9FD-FC19-9F76EE218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03230"/>
              </p:ext>
            </p:extLst>
          </p:nvPr>
        </p:nvGraphicFramePr>
        <p:xfrm>
          <a:off x="311150" y="1076960"/>
          <a:ext cx="8521701" cy="3752186"/>
        </p:xfrm>
        <a:graphic>
          <a:graphicData uri="http://schemas.openxmlformats.org/drawingml/2006/table">
            <a:tbl>
              <a:tblPr/>
              <a:tblGrid>
                <a:gridCol w="341010">
                  <a:extLst>
                    <a:ext uri="{9D8B030D-6E8A-4147-A177-3AD203B41FA5}">
                      <a16:colId xmlns:a16="http://schemas.microsoft.com/office/drawing/2014/main" val="2577011685"/>
                    </a:ext>
                  </a:extLst>
                </a:gridCol>
                <a:gridCol w="962643">
                  <a:extLst>
                    <a:ext uri="{9D8B030D-6E8A-4147-A177-3AD203B41FA5}">
                      <a16:colId xmlns:a16="http://schemas.microsoft.com/office/drawing/2014/main" val="3835192571"/>
                    </a:ext>
                  </a:extLst>
                </a:gridCol>
                <a:gridCol w="2150258">
                  <a:extLst>
                    <a:ext uri="{9D8B030D-6E8A-4147-A177-3AD203B41FA5}">
                      <a16:colId xmlns:a16="http://schemas.microsoft.com/office/drawing/2014/main" val="3217316713"/>
                    </a:ext>
                  </a:extLst>
                </a:gridCol>
                <a:gridCol w="1676633">
                  <a:extLst>
                    <a:ext uri="{9D8B030D-6E8A-4147-A177-3AD203B41FA5}">
                      <a16:colId xmlns:a16="http://schemas.microsoft.com/office/drawing/2014/main" val="2873393323"/>
                    </a:ext>
                  </a:extLst>
                </a:gridCol>
                <a:gridCol w="2107632">
                  <a:extLst>
                    <a:ext uri="{9D8B030D-6E8A-4147-A177-3AD203B41FA5}">
                      <a16:colId xmlns:a16="http://schemas.microsoft.com/office/drawing/2014/main" val="1041778749"/>
                    </a:ext>
                  </a:extLst>
                </a:gridCol>
                <a:gridCol w="1251019">
                  <a:extLst>
                    <a:ext uri="{9D8B030D-6E8A-4147-A177-3AD203B41FA5}">
                      <a16:colId xmlns:a16="http://schemas.microsoft.com/office/drawing/2014/main" val="3323416921"/>
                    </a:ext>
                  </a:extLst>
                </a:gridCol>
                <a:gridCol w="32506">
                  <a:extLst>
                    <a:ext uri="{9D8B030D-6E8A-4147-A177-3AD203B41FA5}">
                      <a16:colId xmlns:a16="http://schemas.microsoft.com/office/drawing/2014/main" val="2495570412"/>
                    </a:ext>
                  </a:extLst>
                </a:gridCol>
              </a:tblGrid>
              <a:tr h="235643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Test Cases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738047"/>
                  </a:ext>
                </a:extLst>
              </a:tr>
              <a:tr h="4716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User Story ID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Test Description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Assumptions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Action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Actual Output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Test Result</a:t>
                      </a:r>
                      <a:b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</a:br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(</a:t>
                      </a:r>
                      <a:r>
                        <a:rPr lang="en-US" sz="600" b="1" i="0" u="none" strike="noStrike">
                          <a:solidFill>
                            <a:srgbClr val="34A853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Pass</a:t>
                      </a:r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/</a:t>
                      </a:r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Failed</a:t>
                      </a:r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</a:rPr>
                        <a:t>)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7621736"/>
                  </a:ext>
                </a:extLst>
              </a:tr>
              <a:tr h="253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Control the tank with arrow keys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 tank will move in the direction indicated by the arrow key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Press the four arrow keys on the keyborad 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 tank dose not move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Failed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126803"/>
                  </a:ext>
                </a:extLst>
              </a:tr>
              <a:tr h="253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Control the tank with arrow keys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 tank will move in the direction indicated by the arrow key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Press the four arrow keys on the keyborad 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 tank move in the direction indicated by the arrow pad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70AD47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Pass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545187"/>
                  </a:ext>
                </a:extLst>
              </a:tr>
              <a:tr h="253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Fire tank's cannon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 player presses the spacebar on the keyboard to fire the cannon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Press the spacebar on the keyboard 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Program unresponsive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Failed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622503"/>
                  </a:ext>
                </a:extLst>
              </a:tr>
              <a:tr h="253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Fire tank's cannon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 player presses the spacebar on the keyboard to fire the cannon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Press the spacebar on the keyboard 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Program unresponsive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Failed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297954"/>
                  </a:ext>
                </a:extLst>
              </a:tr>
              <a:tr h="253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Fire tank's cannon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 player presses the spacebar on the keyboard to fire the cannon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Press the spacebar on the keyboard 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Tank successfully fire the cannon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70AD47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Pass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043370"/>
                  </a:ext>
                </a:extLst>
              </a:tr>
              <a:tr h="253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 Game successfully run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 Game successfully run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Run the game in Pycharm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 Game successfully run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70AD47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Pass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730455"/>
                  </a:ext>
                </a:extLst>
              </a:tr>
              <a:tr h="253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Scoreboard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The Scoreboard successfully occur and it will change when player hits allies or enemies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Run the game and hits an friendly tank or enemy tank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 Scoreboard successfully occur and it will change when player hits allies or enemies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70AD47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Pass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8498981"/>
                  </a:ext>
                </a:extLst>
              </a:tr>
              <a:tr h="253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Multiple Tank Lives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 number of lives will decrease 1 when player tank gets a hit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Run the game and hits by a friendly tank or enemy tank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 game directly end and shows "you lose"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Failed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52831"/>
                  </a:ext>
                </a:extLst>
              </a:tr>
              <a:tr h="253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Multiple Tank Lives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 number of lives will decrease 1 when player tank gets a hit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Run the game and hits by a friendly tank or enemy tank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 number of lives will decrease 1 when player tank gets a hit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70AD47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Pass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616074"/>
                  </a:ext>
                </a:extLst>
              </a:tr>
              <a:tr h="253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Different kind of enemies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Different kind of enemies successfully occurs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Run the game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Different kind of enemies successfully occurs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70AD47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Pass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246478"/>
                  </a:ext>
                </a:extLst>
              </a:tr>
              <a:tr h="253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Enemies and allies respawn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Enemies and allies will respawn by getting hit from player's tank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Control player's tank to hit an enemy or friendly tank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Enemies and allies did not respawned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Failed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453663"/>
                  </a:ext>
                </a:extLst>
              </a:tr>
              <a:tr h="253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Enemies and allies respawn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Enemies and allies will respawn by getting hit from player's tank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Control player's tank to hit an enemy or friendly tank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Enemies and allies respawned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70AD47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Pass</a:t>
                      </a: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553" marR="3553" marT="355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6102563"/>
                  </a:ext>
                </a:extLst>
              </a:tr>
            </a:tbl>
          </a:graphicData>
        </a:graphic>
      </p:graphicFrame>
      <p:sp>
        <p:nvSpPr>
          <p:cNvPr id="11" name="Google Shape;871;p53">
            <a:extLst>
              <a:ext uri="{FF2B5EF4-FFF2-40B4-BE49-F238E27FC236}">
                <a16:creationId xmlns:a16="http://schemas.microsoft.com/office/drawing/2014/main" id="{5A146EA6-2063-0E14-69C1-30881FD21991}"/>
              </a:ext>
            </a:extLst>
          </p:cNvPr>
          <p:cNvSpPr txBox="1">
            <a:spLocks/>
          </p:cNvSpPr>
          <p:nvPr/>
        </p:nvSpPr>
        <p:spPr>
          <a:xfrm>
            <a:off x="447040" y="308035"/>
            <a:ext cx="8249920" cy="768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/>
              <a:t>Sprint 1 Backlog – Test Cases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9"/>
          <p:cNvSpPr txBox="1">
            <a:spLocks noGrp="1"/>
          </p:cNvSpPr>
          <p:nvPr>
            <p:ph type="title"/>
          </p:nvPr>
        </p:nvSpPr>
        <p:spPr>
          <a:xfrm>
            <a:off x="715100" y="1307100"/>
            <a:ext cx="4125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Metrics</a:t>
            </a:r>
            <a:endParaRPr dirty="0"/>
          </a:p>
        </p:txBody>
      </p:sp>
      <p:pic>
        <p:nvPicPr>
          <p:cNvPr id="1093" name="Google Shape;1093;p59"/>
          <p:cNvPicPr preferRelativeResize="0"/>
          <p:nvPr/>
        </p:nvPicPr>
        <p:blipFill rotWithShape="1">
          <a:blip r:embed="rId3">
            <a:alphaModFix/>
          </a:blip>
          <a:srcRect l="16902" t="6524" r="10083"/>
          <a:stretch/>
        </p:blipFill>
        <p:spPr>
          <a:xfrm>
            <a:off x="5049225" y="1094300"/>
            <a:ext cx="3463327" cy="2954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300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Team velocity - this sprint</a:t>
            </a:r>
            <a:endParaRPr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DED90987-ADD8-4BD6-053C-FF8C323F4C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4957120"/>
              </p:ext>
            </p:extLst>
          </p:nvPr>
        </p:nvGraphicFramePr>
        <p:xfrm>
          <a:off x="1762760" y="1290320"/>
          <a:ext cx="5618480" cy="3408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90656C44-4E26-F515-3AF5-307D7625C0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061068"/>
              </p:ext>
            </p:extLst>
          </p:nvPr>
        </p:nvGraphicFramePr>
        <p:xfrm>
          <a:off x="655150" y="562872"/>
          <a:ext cx="7833699" cy="4017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56"/>
          <p:cNvSpPr txBox="1">
            <a:spLocks noGrp="1"/>
          </p:cNvSpPr>
          <p:nvPr>
            <p:ph type="title"/>
          </p:nvPr>
        </p:nvSpPr>
        <p:spPr>
          <a:xfrm>
            <a:off x="720000" y="5251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Committed/Completed Ratio</a:t>
            </a:r>
            <a:endParaRPr dirty="0"/>
          </a:p>
        </p:txBody>
      </p:sp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D28C8673-23B7-A67D-0E0E-28CF17109C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3818181"/>
              </p:ext>
            </p:extLst>
          </p:nvPr>
        </p:nvGraphicFramePr>
        <p:xfrm>
          <a:off x="608240" y="1260394"/>
          <a:ext cx="5518240" cy="3357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9C7B435-1DD6-C730-515B-09511E9C348B}"/>
                  </a:ext>
                </a:extLst>
              </p:cNvPr>
              <p:cNvSpPr txBox="1"/>
              <p:nvPr/>
            </p:nvSpPr>
            <p:spPr>
              <a:xfrm>
                <a:off x="6126480" y="2632052"/>
                <a:ext cx="2123440" cy="701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400" dirty="0"/>
                  <a:t>= 0.818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9C7B435-1DD6-C730-515B-09511E9C3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0" y="2632052"/>
                <a:ext cx="2123440" cy="701602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71"/>
          <p:cNvSpPr/>
          <p:nvPr/>
        </p:nvSpPr>
        <p:spPr>
          <a:xfrm rot="10800000">
            <a:off x="279900" y="241038"/>
            <a:ext cx="8584038" cy="2484915"/>
          </a:xfrm>
          <a:custGeom>
            <a:avLst/>
            <a:gdLst/>
            <a:ahLst/>
            <a:cxnLst/>
            <a:rect l="l" t="t" r="r" b="b"/>
            <a:pathLst>
              <a:path w="227452" h="65843" extrusionOk="0">
                <a:moveTo>
                  <a:pt x="88800" y="0"/>
                </a:moveTo>
                <a:cubicBezTo>
                  <a:pt x="78068" y="0"/>
                  <a:pt x="69106" y="8113"/>
                  <a:pt x="59849" y="13775"/>
                </a:cubicBezTo>
                <a:cubicBezTo>
                  <a:pt x="48657" y="20632"/>
                  <a:pt x="35652" y="24128"/>
                  <a:pt x="22660" y="24128"/>
                </a:cubicBezTo>
                <a:cubicBezTo>
                  <a:pt x="14976" y="24128"/>
                  <a:pt x="7297" y="22905"/>
                  <a:pt x="0" y="20431"/>
                </a:cubicBezTo>
                <a:lnTo>
                  <a:pt x="0" y="59763"/>
                </a:lnTo>
                <a:cubicBezTo>
                  <a:pt x="0" y="63107"/>
                  <a:pt x="2706" y="65842"/>
                  <a:pt x="6079" y="65842"/>
                </a:cubicBezTo>
                <a:lnTo>
                  <a:pt x="221372" y="65842"/>
                </a:lnTo>
                <a:cubicBezTo>
                  <a:pt x="224746" y="65842"/>
                  <a:pt x="227451" y="63107"/>
                  <a:pt x="227451" y="59763"/>
                </a:cubicBezTo>
                <a:lnTo>
                  <a:pt x="227451" y="13775"/>
                </a:lnTo>
                <a:cubicBezTo>
                  <a:pt x="220943" y="11004"/>
                  <a:pt x="213752" y="9903"/>
                  <a:pt x="206564" y="9903"/>
                </a:cubicBezTo>
                <a:cubicBezTo>
                  <a:pt x="203580" y="9903"/>
                  <a:pt x="200597" y="10092"/>
                  <a:pt x="197664" y="10431"/>
                </a:cubicBezTo>
                <a:cubicBezTo>
                  <a:pt x="184685" y="11921"/>
                  <a:pt x="172162" y="16024"/>
                  <a:pt x="159304" y="18334"/>
                </a:cubicBezTo>
                <a:cubicBezTo>
                  <a:pt x="153998" y="19275"/>
                  <a:pt x="148546" y="19890"/>
                  <a:pt x="143142" y="19890"/>
                </a:cubicBezTo>
                <a:cubicBezTo>
                  <a:pt x="135452" y="19890"/>
                  <a:pt x="127858" y="18645"/>
                  <a:pt x="120914" y="15325"/>
                </a:cubicBezTo>
                <a:cubicBezTo>
                  <a:pt x="110215" y="10218"/>
                  <a:pt x="101036" y="218"/>
                  <a:pt x="89273" y="6"/>
                </a:cubicBezTo>
                <a:cubicBezTo>
                  <a:pt x="89115" y="2"/>
                  <a:pt x="88957" y="0"/>
                  <a:pt x="88800" y="0"/>
                </a:cubicBezTo>
                <a:close/>
              </a:path>
            </a:pathLst>
          </a:custGeom>
          <a:solidFill>
            <a:srgbClr val="CCCCCC">
              <a:alpha val="21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71"/>
          <p:cNvSpPr txBox="1">
            <a:spLocks noGrp="1"/>
          </p:cNvSpPr>
          <p:nvPr>
            <p:ph type="title"/>
          </p:nvPr>
        </p:nvSpPr>
        <p:spPr>
          <a:xfrm>
            <a:off x="4448215" y="2285400"/>
            <a:ext cx="3970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Retrospective</a:t>
            </a:r>
            <a:endParaRPr dirty="0"/>
          </a:p>
        </p:txBody>
      </p:sp>
      <p:sp>
        <p:nvSpPr>
          <p:cNvPr id="1306" name="Google Shape;1306;p71"/>
          <p:cNvSpPr/>
          <p:nvPr/>
        </p:nvSpPr>
        <p:spPr>
          <a:xfrm>
            <a:off x="1509350" y="764575"/>
            <a:ext cx="2332500" cy="3320400"/>
          </a:xfrm>
          <a:prstGeom prst="roundRect">
            <a:avLst>
              <a:gd name="adj" fmla="val 6398"/>
            </a:avLst>
          </a:prstGeom>
          <a:gradFill>
            <a:gsLst>
              <a:gs pos="0">
                <a:schemeClr val="accent1"/>
              </a:gs>
              <a:gs pos="100000">
                <a:srgbClr val="FF804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71"/>
          <p:cNvSpPr/>
          <p:nvPr/>
        </p:nvSpPr>
        <p:spPr>
          <a:xfrm>
            <a:off x="2499621" y="3887197"/>
            <a:ext cx="351900" cy="13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DEDED"/>
              </a:gs>
              <a:gs pos="100000">
                <a:srgbClr val="EAEAE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8" name="Google Shape;1308;p71"/>
          <p:cNvPicPr preferRelativeResize="0"/>
          <p:nvPr/>
        </p:nvPicPr>
        <p:blipFill rotWithShape="1">
          <a:blip r:embed="rId3">
            <a:alphaModFix/>
          </a:blip>
          <a:srcRect l="55238" t="4687" r="9399" b="4469"/>
          <a:stretch/>
        </p:blipFill>
        <p:spPr>
          <a:xfrm>
            <a:off x="1658732" y="915357"/>
            <a:ext cx="2020200" cy="2919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9" name="Google Shape;1309;p71"/>
          <p:cNvGrpSpPr/>
          <p:nvPr/>
        </p:nvGrpSpPr>
        <p:grpSpPr>
          <a:xfrm rot="5400000" flipH="1">
            <a:off x="4628686" y="-1371496"/>
            <a:ext cx="3247072" cy="3247072"/>
            <a:chOff x="6845520" y="561888"/>
            <a:chExt cx="4046700" cy="4046700"/>
          </a:xfrm>
        </p:grpSpPr>
        <p:sp>
          <p:nvSpPr>
            <p:cNvPr id="1310" name="Google Shape;1310;p71"/>
            <p:cNvSpPr/>
            <p:nvPr/>
          </p:nvSpPr>
          <p:spPr>
            <a:xfrm flipH="1">
              <a:off x="7306725" y="1023105"/>
              <a:ext cx="3101400" cy="3101400"/>
            </a:xfrm>
            <a:prstGeom prst="arc">
              <a:avLst>
                <a:gd name="adj1" fmla="val 16200000"/>
                <a:gd name="adj2" fmla="val 5414905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71"/>
            <p:cNvSpPr/>
            <p:nvPr/>
          </p:nvSpPr>
          <p:spPr>
            <a:xfrm flipH="1">
              <a:off x="7073540" y="789791"/>
              <a:ext cx="3567900" cy="3567900"/>
            </a:xfrm>
            <a:prstGeom prst="arc">
              <a:avLst>
                <a:gd name="adj1" fmla="val 16200000"/>
                <a:gd name="adj2" fmla="val 54089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71"/>
            <p:cNvSpPr/>
            <p:nvPr/>
          </p:nvSpPr>
          <p:spPr>
            <a:xfrm flipH="1">
              <a:off x="6845520" y="561888"/>
              <a:ext cx="4046700" cy="4046700"/>
            </a:xfrm>
            <a:prstGeom prst="arc">
              <a:avLst>
                <a:gd name="adj1" fmla="val 16200000"/>
                <a:gd name="adj2" fmla="val 533666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71"/>
            <p:cNvSpPr/>
            <p:nvPr/>
          </p:nvSpPr>
          <p:spPr>
            <a:xfrm flipH="1">
              <a:off x="7539986" y="1256344"/>
              <a:ext cx="2634900" cy="2634900"/>
            </a:xfrm>
            <a:prstGeom prst="arc">
              <a:avLst>
                <a:gd name="adj1" fmla="val 16200000"/>
                <a:gd name="adj2" fmla="val 5412166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3F9B3-5EBD-BAB2-3A40-B38111CD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Went Well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11B705-9CA5-8973-246A-6E1FDA80B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916499"/>
            <a:ext cx="7704000" cy="1889761"/>
          </a:xfrm>
        </p:spPr>
        <p:txBody>
          <a:bodyPr/>
          <a:lstStyle/>
          <a:p>
            <a:r>
              <a:rPr lang="en-US" altLang="zh-CN" sz="1800" dirty="0"/>
              <a:t>81% of the planned tasks Completed</a:t>
            </a:r>
          </a:p>
          <a:p>
            <a:endParaRPr lang="en-US" altLang="zh-CN" sz="1800" dirty="0"/>
          </a:p>
          <a:p>
            <a:r>
              <a:rPr lang="en-US" altLang="zh-CN" sz="1800" dirty="0"/>
              <a:t>The roadmap for this sprint was created and executed successfully</a:t>
            </a:r>
          </a:p>
          <a:p>
            <a:endParaRPr lang="en-US" altLang="zh-CN" sz="1800" dirty="0"/>
          </a:p>
          <a:p>
            <a:r>
              <a:rPr lang="en-US" altLang="zh-CN" sz="1800" dirty="0"/>
              <a:t>MVP (Minimal Viable Product) was successfully created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71761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7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can be improved?</a:t>
            </a:r>
            <a:endParaRPr dirty="0"/>
          </a:p>
        </p:txBody>
      </p:sp>
      <p:sp>
        <p:nvSpPr>
          <p:cNvPr id="1389" name="Google Shape;1389;p76"/>
          <p:cNvSpPr txBox="1">
            <a:spLocks noGrp="1"/>
          </p:cNvSpPr>
          <p:nvPr>
            <p:ph type="body" idx="1"/>
          </p:nvPr>
        </p:nvSpPr>
        <p:spPr>
          <a:xfrm>
            <a:off x="720000" y="1365835"/>
            <a:ext cx="7704000" cy="30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600" dirty="0"/>
              <a:t>The commitment to completing all the planned tasks needs to be increased, as the 19% of tasks that were not completed may have caused delays in future sprints.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285750" indent="-285750"/>
            <a:r>
              <a:rPr lang="en-US" sz="1600" dirty="0"/>
              <a:t>We need to improve our time management skills, as some tasks took longer than expected, which may have impacted other tasks in the sprint.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285750" indent="-285750"/>
            <a:r>
              <a:rPr lang="en-US" sz="1600" dirty="0"/>
              <a:t>Better planning is needed, such as breaking down tasks into smaller, more manageable parts, and estimating more accurately how long each task will take.</a:t>
            </a:r>
            <a:endParaRPr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B132D99E-F0A2-61F5-8B19-54AC4FA3638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912433" y="4008460"/>
            <a:ext cx="1990015" cy="793340"/>
          </a:xfrm>
        </p:spPr>
        <p:txBody>
          <a:bodyPr/>
          <a:lstStyle/>
          <a:p>
            <a:r>
              <a:rPr lang="en-US" altLang="zh-CN" dirty="0"/>
              <a:t>Xi Zhu</a:t>
            </a:r>
          </a:p>
          <a:p>
            <a:r>
              <a:rPr lang="en-US" altLang="zh-CN" sz="1400" b="0" dirty="0"/>
              <a:t>Product Manager</a:t>
            </a:r>
            <a:endParaRPr lang="zh-CN" altLang="en-US" sz="1400" b="0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5CFEFDE8-562C-E55B-82F8-628863D8478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362960" y="1432560"/>
            <a:ext cx="4277360" cy="1778000"/>
          </a:xfrm>
        </p:spPr>
        <p:txBody>
          <a:bodyPr/>
          <a:lstStyle/>
          <a:p>
            <a:pPr algn="l"/>
            <a:r>
              <a:rPr lang="en-US" altLang="zh-CN" dirty="0"/>
              <a:t>Responsibilities: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dirty="0"/>
              <a:t>Define the Product Vision and Strategy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dirty="0"/>
              <a:t>Create a Product Roadmap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dirty="0"/>
              <a:t>Prioritize Product Backlog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dirty="0"/>
              <a:t>Write and Test Codes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dirty="0"/>
              <a:t>Collect User Feedback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dirty="0"/>
              <a:t>Measure Product Success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575FAF5D-0B14-8527-F19A-EC6C1441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45440"/>
            <a:ext cx="7704000" cy="572700"/>
          </a:xfrm>
        </p:spPr>
        <p:txBody>
          <a:bodyPr/>
          <a:lstStyle/>
          <a:p>
            <a:r>
              <a:rPr lang="en-US" altLang="zh-CN" sz="2400" dirty="0"/>
              <a:t>Team Member Roles and Responsibilities </a:t>
            </a:r>
            <a:endParaRPr lang="zh-CN" altLang="en-US" sz="2400" dirty="0"/>
          </a:p>
        </p:txBody>
      </p:sp>
      <p:pic>
        <p:nvPicPr>
          <p:cNvPr id="8" name="图片 7" descr="穿黑色衣服的人&#10;&#10;描述已自动生成">
            <a:extLst>
              <a:ext uri="{FF2B5EF4-FFF2-40B4-BE49-F238E27FC236}">
                <a16:creationId xmlns:a16="http://schemas.microsoft.com/office/drawing/2014/main" id="{3ADA3AD4-D756-235A-99B5-3298955D2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" y="918141"/>
            <a:ext cx="1660962" cy="295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54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77"/>
          <p:cNvSpPr txBox="1">
            <a:spLocks noGrp="1"/>
          </p:cNvSpPr>
          <p:nvPr>
            <p:ph type="title"/>
          </p:nvPr>
        </p:nvSpPr>
        <p:spPr>
          <a:xfrm>
            <a:off x="720000" y="546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</a:t>
            </a:r>
            <a:endParaRPr dirty="0"/>
          </a:p>
        </p:txBody>
      </p:sp>
      <p:sp>
        <p:nvSpPr>
          <p:cNvPr id="1398" name="Google Shape;1398;p77"/>
          <p:cNvSpPr txBox="1">
            <a:spLocks noGrp="1"/>
          </p:cNvSpPr>
          <p:nvPr>
            <p:ph type="body" idx="1"/>
          </p:nvPr>
        </p:nvSpPr>
        <p:spPr>
          <a:xfrm>
            <a:off x="720000" y="1625599"/>
            <a:ext cx="7704000" cy="26009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800" dirty="0">
                <a:solidFill>
                  <a:schemeClr val="bg2"/>
                </a:solidFill>
              </a:rPr>
              <a:t>Spend some time planning sprint 2's roadmap</a:t>
            </a:r>
          </a:p>
          <a:p>
            <a:pPr marL="285750" indent="-285750"/>
            <a:endParaRPr lang="en-US" sz="1800" dirty="0">
              <a:solidFill>
                <a:schemeClr val="bg2"/>
              </a:solidFill>
            </a:endParaRPr>
          </a:p>
          <a:p>
            <a:pPr marL="285750" indent="-285750"/>
            <a:r>
              <a:rPr lang="en-US" sz="1800" dirty="0">
                <a:solidFill>
                  <a:schemeClr val="bg2"/>
                </a:solidFill>
              </a:rPr>
              <a:t>Finish the tasks left in sprint 1</a:t>
            </a:r>
          </a:p>
          <a:p>
            <a:pPr marL="285750" indent="-285750"/>
            <a:endParaRPr lang="en-US" sz="1800" dirty="0">
              <a:solidFill>
                <a:schemeClr val="bg2"/>
              </a:solidFill>
            </a:endParaRPr>
          </a:p>
          <a:p>
            <a:pPr marL="285750" indent="-285750"/>
            <a:r>
              <a:rPr lang="en-US" sz="1800" dirty="0">
                <a:solidFill>
                  <a:schemeClr val="bg2"/>
                </a:solidFill>
              </a:rPr>
              <a:t>Complete all the tasks of sprint 2</a:t>
            </a:r>
          </a:p>
          <a:p>
            <a:pPr marL="285750" indent="-285750"/>
            <a:endParaRPr lang="en-US" sz="1800" dirty="0">
              <a:solidFill>
                <a:schemeClr val="bg2"/>
              </a:solidFill>
            </a:endParaRPr>
          </a:p>
          <a:p>
            <a:pPr marL="285750" indent="-285750"/>
            <a:r>
              <a:rPr lang="en-US" sz="1800" dirty="0">
                <a:solidFill>
                  <a:schemeClr val="bg2"/>
                </a:solidFill>
              </a:rPr>
              <a:t>Optimized project UI</a:t>
            </a:r>
          </a:p>
          <a:p>
            <a:pPr marL="285750" indent="-285750"/>
            <a:endParaRPr lang="en-US" sz="1800" dirty="0">
              <a:solidFill>
                <a:schemeClr val="bg2"/>
              </a:solidFill>
            </a:endParaRPr>
          </a:p>
          <a:p>
            <a:pPr marL="285750" indent="-285750"/>
            <a:endParaRPr sz="1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56"/>
          <p:cNvSpPr txBox="1">
            <a:spLocks noGrp="1"/>
          </p:cNvSpPr>
          <p:nvPr>
            <p:ph type="title"/>
          </p:nvPr>
        </p:nvSpPr>
        <p:spPr>
          <a:xfrm>
            <a:off x="486320" y="1839930"/>
            <a:ext cx="2124800" cy="14636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Sprint 2 Backlog</a:t>
            </a:r>
            <a:endParaRPr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487DD7-1EC7-B30C-4390-69AA64BA9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070895"/>
              </p:ext>
            </p:extLst>
          </p:nvPr>
        </p:nvGraphicFramePr>
        <p:xfrm>
          <a:off x="2722880" y="386080"/>
          <a:ext cx="6035039" cy="4429759"/>
        </p:xfrm>
        <a:graphic>
          <a:graphicData uri="http://schemas.openxmlformats.org/drawingml/2006/table">
            <a:tbl>
              <a:tblPr/>
              <a:tblGrid>
                <a:gridCol w="301193">
                  <a:extLst>
                    <a:ext uri="{9D8B030D-6E8A-4147-A177-3AD203B41FA5}">
                      <a16:colId xmlns:a16="http://schemas.microsoft.com/office/drawing/2014/main" val="3875444258"/>
                    </a:ext>
                  </a:extLst>
                </a:gridCol>
                <a:gridCol w="301193">
                  <a:extLst>
                    <a:ext uri="{9D8B030D-6E8A-4147-A177-3AD203B41FA5}">
                      <a16:colId xmlns:a16="http://schemas.microsoft.com/office/drawing/2014/main" val="1403659740"/>
                    </a:ext>
                  </a:extLst>
                </a:gridCol>
                <a:gridCol w="1505972">
                  <a:extLst>
                    <a:ext uri="{9D8B030D-6E8A-4147-A177-3AD203B41FA5}">
                      <a16:colId xmlns:a16="http://schemas.microsoft.com/office/drawing/2014/main" val="845848900"/>
                    </a:ext>
                  </a:extLst>
                </a:gridCol>
                <a:gridCol w="1505972">
                  <a:extLst>
                    <a:ext uri="{9D8B030D-6E8A-4147-A177-3AD203B41FA5}">
                      <a16:colId xmlns:a16="http://schemas.microsoft.com/office/drawing/2014/main" val="3666409262"/>
                    </a:ext>
                  </a:extLst>
                </a:gridCol>
                <a:gridCol w="1517127">
                  <a:extLst>
                    <a:ext uri="{9D8B030D-6E8A-4147-A177-3AD203B41FA5}">
                      <a16:colId xmlns:a16="http://schemas.microsoft.com/office/drawing/2014/main" val="2342101174"/>
                    </a:ext>
                  </a:extLst>
                </a:gridCol>
                <a:gridCol w="602389">
                  <a:extLst>
                    <a:ext uri="{9D8B030D-6E8A-4147-A177-3AD203B41FA5}">
                      <a16:colId xmlns:a16="http://schemas.microsoft.com/office/drawing/2014/main" val="1275819752"/>
                    </a:ext>
                  </a:extLst>
                </a:gridCol>
                <a:gridCol w="301193">
                  <a:extLst>
                    <a:ext uri="{9D8B030D-6E8A-4147-A177-3AD203B41FA5}">
                      <a16:colId xmlns:a16="http://schemas.microsoft.com/office/drawing/2014/main" val="824479943"/>
                    </a:ext>
                  </a:extLst>
                </a:gridCol>
              </a:tblGrid>
              <a:tr h="7917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Sprint 2 Backlog</a:t>
                      </a:r>
                    </a:p>
                  </a:txBody>
                  <a:tcPr marL="2213" marR="2213" marT="22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397593"/>
                  </a:ext>
                </a:extLst>
              </a:tr>
              <a:tr h="1080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ID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As a 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want to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So that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Acceptance Criteria</a:t>
                      </a:r>
                      <a:b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(format: use keywords </a:t>
                      </a:r>
                      <a:r>
                        <a:rPr lang="en-US" sz="300" b="1" i="0" u="none" strike="noStrike">
                          <a:solidFill>
                            <a:srgbClr val="4472C4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</a:t>
                      </a:r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, </a:t>
                      </a:r>
                      <a:r>
                        <a:rPr lang="en-US" sz="300" b="1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</a:t>
                      </a:r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, </a:t>
                      </a:r>
                      <a:r>
                        <a:rPr lang="en-US" sz="300" b="1" i="0" u="none" strike="noStrike">
                          <a:solidFill>
                            <a:srgbClr val="70AD47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</a:t>
                      </a:r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)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Status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Sprint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981142"/>
                  </a:ext>
                </a:extLst>
              </a:tr>
              <a:tr h="3719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4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have a variety of maps to choose from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experience different terrains and battlefields.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Choosing a Map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 is on the game screen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player selects the map selection option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A list of available maps is displayed, and the player can select one to start the game on that map.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 be Done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5306974"/>
                  </a:ext>
                </a:extLst>
              </a:tr>
              <a:tr h="3191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8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have different language options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fit my language preferences.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Language Options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 is on the game screen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language selection option is available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player can select a language preference, and the game's language will be changed accordingly.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 be Done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675390"/>
                  </a:ext>
                </a:extLst>
              </a:tr>
              <a:tr h="2732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9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pause the game at any time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take a break or attend to other matters.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Pausing the Game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game is in progress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player presses the pause button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game is paused, and the player can resume playing or exit the game.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 be Done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013606"/>
                  </a:ext>
                </a:extLst>
              </a:tr>
              <a:tr h="3473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10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 on different difficulty levels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challenge myself and get different experiences.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Difficulty Levels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 is on the game screen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player selects a difficulty level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game's difficulty is changed, and the player experiences a different level of challenge.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 be Done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5422009"/>
                  </a:ext>
                </a:extLst>
              </a:tr>
              <a:tr h="3473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11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my shells to score differently when they hit friendly and enemy forces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affecting my strategy and scoring.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Shell Scoring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player's tank fires a shell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shell hits an enemy tank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player scores points. If the shell hits a friendly tank, the player loses points.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 be Done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361748"/>
                  </a:ext>
                </a:extLst>
              </a:tr>
              <a:tr h="3191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13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customize my game's graphics, such as resolution and quality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get the best game experience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Graphics Customization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 is on the game screen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graphics customization option is available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player can adjust the game's graphics settings, such as resolution and quality.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 be Done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270741"/>
                  </a:ext>
                </a:extLst>
              </a:tr>
              <a:tr h="266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14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collect power-ups such as health boosts, speed boosts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increase my chances of survival and progress through the game.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Power-Ups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 is on the game screen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player collects a power-up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player's tank gains a benefit, such as increased health or speed.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 be Done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365773"/>
                  </a:ext>
                </a:extLst>
              </a:tr>
              <a:tr h="3473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16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be able to hide behind obstacles such as walls and rocks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avoid enemy fire and ambush them.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Obstacle Hiding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player's tank is near an obstacle, such as a wall or rock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player presses the hide button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tank moves behind the obstacle and is hidden from enemy fire.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 be Done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9509225"/>
                  </a:ext>
                </a:extLst>
              </a:tr>
              <a:tr h="477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17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be able to customize my tank's appearance with different skins and colors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personalize my gameplay experience.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Tank Skin Customization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user is on the main menu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user selects the "customize tank" option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system displays the customization options, including skins and colors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And: The user can select a skin and color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And: The system applies the selected skin and color to the tank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 be Done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248539"/>
                  </a:ext>
                </a:extLst>
              </a:tr>
              <a:tr h="5899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18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have access to different types of tanks with different stats, such as speed, health, and firepower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 can choose the one that suits my playstyle the best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Access to Different Types of Tanks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Tank Selection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user is on the main menu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user selects the "choose tank" option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system displays the tank options, including their stats such as speed, health, and firepower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And: The user can select a tank that suits their playstyle the best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And: The system applies the selected tank and its stats to the gameplay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 be Done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5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251295"/>
                  </a:ext>
                </a:extLst>
              </a:tr>
              <a:tr h="5830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 20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Player/ Customer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have access to different sound effects for different actions, such as firing a cannon or collecting a power-up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enrich my game experience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Scenario: Sound Effect Customization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Given: The user is on the main menu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When: The user selects the "sound options" option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Then: The system displays the sound options, including different sound effects for different actions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And: The user can select a sound effect for each action</a:t>
                      </a:r>
                      <a:b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And: The system applies the selected sound effects to the gameplay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 be Done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2049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669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ACF8437E-67C1-8C48-7B3B-9A254146C1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8150" y="1701600"/>
            <a:ext cx="6227700" cy="1740300"/>
          </a:xfrm>
        </p:spPr>
        <p:txBody>
          <a:bodyPr/>
          <a:lstStyle/>
          <a:p>
            <a:r>
              <a:rPr lang="en-US" altLang="zh-CN" sz="5400" dirty="0">
                <a:solidFill>
                  <a:schemeClr val="bg2">
                    <a:lumMod val="75000"/>
                  </a:schemeClr>
                </a:solidFill>
              </a:rPr>
              <a:t>MVP Project Demo</a:t>
            </a:r>
            <a:endParaRPr lang="zh-CN" altLang="en-US" sz="5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940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6" name="Google Shape;1326;p72"/>
          <p:cNvGrpSpPr/>
          <p:nvPr/>
        </p:nvGrpSpPr>
        <p:grpSpPr>
          <a:xfrm>
            <a:off x="1637654" y="4075875"/>
            <a:ext cx="1482900" cy="824400"/>
            <a:chOff x="6978579" y="243300"/>
            <a:chExt cx="1482900" cy="824400"/>
          </a:xfrm>
        </p:grpSpPr>
        <p:cxnSp>
          <p:nvCxnSpPr>
            <p:cNvPr id="1327" name="Google Shape;1327;p72"/>
            <p:cNvCxnSpPr/>
            <p:nvPr/>
          </p:nvCxnSpPr>
          <p:spPr>
            <a:xfrm>
              <a:off x="7193675" y="243300"/>
              <a:ext cx="0" cy="8244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8" name="Google Shape;1328;p72"/>
            <p:cNvCxnSpPr/>
            <p:nvPr/>
          </p:nvCxnSpPr>
          <p:spPr>
            <a:xfrm>
              <a:off x="7409740" y="243300"/>
              <a:ext cx="0" cy="8244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9" name="Google Shape;1329;p72"/>
            <p:cNvCxnSpPr/>
            <p:nvPr/>
          </p:nvCxnSpPr>
          <p:spPr>
            <a:xfrm>
              <a:off x="7625805" y="243300"/>
              <a:ext cx="0" cy="8244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0" name="Google Shape;1330;p72"/>
            <p:cNvCxnSpPr/>
            <p:nvPr/>
          </p:nvCxnSpPr>
          <p:spPr>
            <a:xfrm>
              <a:off x="7841870" y="243300"/>
              <a:ext cx="0" cy="8244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1" name="Google Shape;1331;p72"/>
            <p:cNvCxnSpPr/>
            <p:nvPr/>
          </p:nvCxnSpPr>
          <p:spPr>
            <a:xfrm>
              <a:off x="8057935" y="243300"/>
              <a:ext cx="0" cy="8244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2" name="Google Shape;1332;p72"/>
            <p:cNvCxnSpPr/>
            <p:nvPr/>
          </p:nvCxnSpPr>
          <p:spPr>
            <a:xfrm>
              <a:off x="8274000" y="243300"/>
              <a:ext cx="0" cy="8244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3" name="Google Shape;1333;p72"/>
            <p:cNvCxnSpPr/>
            <p:nvPr/>
          </p:nvCxnSpPr>
          <p:spPr>
            <a:xfrm>
              <a:off x="7720029" y="-322626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4" name="Google Shape;1334;p72"/>
            <p:cNvCxnSpPr/>
            <p:nvPr/>
          </p:nvCxnSpPr>
          <p:spPr>
            <a:xfrm>
              <a:off x="7720029" y="-106564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5" name="Google Shape;1335;p72"/>
            <p:cNvCxnSpPr/>
            <p:nvPr/>
          </p:nvCxnSpPr>
          <p:spPr>
            <a:xfrm>
              <a:off x="7720029" y="109497"/>
              <a:ext cx="0" cy="14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4AD80CE-431F-094A-5232-CD093AA0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37" y="1275335"/>
            <a:ext cx="6980525" cy="3438442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34A64E05-D73A-A4E6-3D32-7078F619A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287" y="429723"/>
            <a:ext cx="7670951" cy="824400"/>
          </a:xfrm>
        </p:spPr>
        <p:txBody>
          <a:bodyPr/>
          <a:lstStyle/>
          <a:p>
            <a:r>
              <a:rPr lang="en-US" altLang="zh-CN" dirty="0"/>
              <a:t>Slides App Screenshot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4BCA6-5598-C9A3-E8D9-86C2DDA19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62" y="2150850"/>
            <a:ext cx="7680298" cy="2025054"/>
          </a:xfrm>
        </p:spPr>
        <p:txBody>
          <a:bodyPr anchor="ctr"/>
          <a:lstStyle/>
          <a:p>
            <a:r>
              <a:rPr lang="en-US" altLang="zh-C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GitHub link: 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https://github.com/htmw/2023S-zhu/wiki</a:t>
            </a:r>
            <a:br>
              <a:rPr lang="en-US" altLang="zh-C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zh-C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zh-C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Live Application Demo: https://youtu.be/GmpB100vSpg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1F12390-B11D-0FE8-9F61-0852E7D52D1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575414" y="967596"/>
            <a:ext cx="2282997" cy="841800"/>
          </a:xfrm>
        </p:spPr>
        <p:txBody>
          <a:bodyPr/>
          <a:lstStyle/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Thanks</a:t>
            </a: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469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5"/>
          <p:cNvSpPr txBox="1">
            <a:spLocks noGrp="1"/>
          </p:cNvSpPr>
          <p:nvPr>
            <p:ph type="title"/>
          </p:nvPr>
        </p:nvSpPr>
        <p:spPr>
          <a:xfrm>
            <a:off x="828575" y="874710"/>
            <a:ext cx="638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Problem Statement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78" name="Google Shape;678;p45"/>
          <p:cNvSpPr txBox="1">
            <a:spLocks noGrp="1"/>
          </p:cNvSpPr>
          <p:nvPr>
            <p:ph type="subTitle" idx="1"/>
          </p:nvPr>
        </p:nvSpPr>
        <p:spPr>
          <a:xfrm>
            <a:off x="828575" y="2438400"/>
            <a:ext cx="5175984" cy="1452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/>
              <a:t>The problems of simple playability, uneven quality, and inoperability of traditional 2D Battle Games, it is difficult for players to obtain a satisfactory game experience.</a:t>
            </a:r>
            <a:endParaRPr dirty="0"/>
          </a:p>
        </p:txBody>
      </p:sp>
      <p:pic>
        <p:nvPicPr>
          <p:cNvPr id="679" name="Google Shape;679;p45"/>
          <p:cNvPicPr preferRelativeResize="0"/>
          <p:nvPr/>
        </p:nvPicPr>
        <p:blipFill rotWithShape="1">
          <a:blip r:embed="rId3">
            <a:alphaModFix/>
          </a:blip>
          <a:srcRect l="13540" r="13540"/>
          <a:stretch/>
        </p:blipFill>
        <p:spPr>
          <a:xfrm>
            <a:off x="6419281" y="2120737"/>
            <a:ext cx="2141727" cy="19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10C8D6D-331F-788B-973F-700BECFC2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24" y="2285400"/>
            <a:ext cx="3979256" cy="572700"/>
          </a:xfrm>
        </p:spPr>
        <p:txBody>
          <a:bodyPr/>
          <a:lstStyle/>
          <a:p>
            <a:pPr algn="l"/>
            <a:r>
              <a:rPr lang="en-US" altLang="zh-CN" sz="2800" dirty="0"/>
              <a:t>Project Description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C80FAC-35AB-7D6C-D0B1-158622982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280" y="382213"/>
            <a:ext cx="4236720" cy="437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06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9319E-44E4-8228-760C-801F26011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20" y="820944"/>
            <a:ext cx="4216400" cy="1078975"/>
          </a:xfrm>
        </p:spPr>
        <p:txBody>
          <a:bodyPr/>
          <a:lstStyle/>
          <a:p>
            <a:r>
              <a:rPr lang="en-US" altLang="zh-CN" dirty="0"/>
              <a:t>Team Working Agreement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08102B-CD6F-791C-22BB-DD3112DDF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2345347"/>
            <a:ext cx="2653120" cy="1814245"/>
          </a:xfrm>
        </p:spPr>
        <p:txBody>
          <a:bodyPr/>
          <a:lstStyle/>
          <a:p>
            <a:r>
              <a:rPr lang="en-US" altLang="zh-CN" sz="1600" dirty="0"/>
              <a:t>Communication</a:t>
            </a:r>
          </a:p>
          <a:p>
            <a:r>
              <a:rPr lang="en-US" altLang="zh-CN" sz="1600" dirty="0"/>
              <a:t>Goals and Objectives</a:t>
            </a:r>
          </a:p>
          <a:p>
            <a:r>
              <a:rPr lang="en-US" altLang="zh-CN" sz="1600" dirty="0"/>
              <a:t>Time Management</a:t>
            </a:r>
          </a:p>
          <a:p>
            <a:r>
              <a:rPr lang="en-US" altLang="zh-CN" sz="1600" dirty="0"/>
              <a:t>Accountability</a:t>
            </a:r>
          </a:p>
          <a:p>
            <a:r>
              <a:rPr lang="en-US" altLang="zh-CN" sz="1600" dirty="0"/>
              <a:t>Professionalism</a:t>
            </a:r>
          </a:p>
          <a:p>
            <a:r>
              <a:rPr lang="en-US" altLang="zh-CN" sz="1600" dirty="0"/>
              <a:t>Confidentiality</a:t>
            </a:r>
          </a:p>
          <a:p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469609-5B39-2409-C9F9-640194DF8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058" y="445024"/>
            <a:ext cx="3452942" cy="418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95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2"/>
          <p:cNvSpPr txBox="1">
            <a:spLocks noGrp="1"/>
          </p:cNvSpPr>
          <p:nvPr>
            <p:ph type="title"/>
          </p:nvPr>
        </p:nvSpPr>
        <p:spPr>
          <a:xfrm>
            <a:off x="5044795" y="2150850"/>
            <a:ext cx="3272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Personas</a:t>
            </a:r>
            <a:endParaRPr sz="4400" dirty="0"/>
          </a:p>
        </p:txBody>
      </p:sp>
      <p:pic>
        <p:nvPicPr>
          <p:cNvPr id="649" name="Google Shape;649;p42"/>
          <p:cNvPicPr preferRelativeResize="0"/>
          <p:nvPr/>
        </p:nvPicPr>
        <p:blipFill rotWithShape="1">
          <a:blip r:embed="rId3">
            <a:alphaModFix/>
          </a:blip>
          <a:srcRect r="12739"/>
          <a:stretch/>
        </p:blipFill>
        <p:spPr>
          <a:xfrm>
            <a:off x="491225" y="1031150"/>
            <a:ext cx="4034002" cy="308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3"/>
          <p:cNvSpPr txBox="1">
            <a:spLocks noGrp="1"/>
          </p:cNvSpPr>
          <p:nvPr>
            <p:ph type="title"/>
          </p:nvPr>
        </p:nvSpPr>
        <p:spPr>
          <a:xfrm>
            <a:off x="720000" y="365761"/>
            <a:ext cx="7704000" cy="5689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Persona 1 - </a:t>
            </a:r>
            <a:r>
              <a:rPr lang="en-US" sz="3200" dirty="0"/>
              <a:t>Gaming Enthusiast Gary</a:t>
            </a:r>
            <a:endParaRPr sz="3200" dirty="0"/>
          </a:p>
        </p:txBody>
      </p:sp>
      <p:sp>
        <p:nvSpPr>
          <p:cNvPr id="655" name="Google Shape;655;p43"/>
          <p:cNvSpPr txBox="1">
            <a:spLocks noGrp="1"/>
          </p:cNvSpPr>
          <p:nvPr>
            <p:ph type="body" idx="1"/>
          </p:nvPr>
        </p:nvSpPr>
        <p:spPr>
          <a:xfrm>
            <a:off x="4389120" y="1017725"/>
            <a:ext cx="4165600" cy="3607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Name: Gary Carlos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Age: 22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Job: College Student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Profile: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Gary is a 22-year-old college student who is a passionate gamer.  He spends most of his free time playing video games and loves games that offer a challenging and rewarding experience.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Frustration and Goals: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Gary is frustrated with games that are too easy or lack replayability. He is always looking for new games that provide an engaging and immersive experience.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His goal is to find a game that he can play for hours on end and continue to enjoy.</a:t>
            </a:r>
          </a:p>
        </p:txBody>
      </p:sp>
      <p:pic>
        <p:nvPicPr>
          <p:cNvPr id="656" name="Google Shape;656;p43"/>
          <p:cNvPicPr preferRelativeResize="0"/>
          <p:nvPr/>
        </p:nvPicPr>
        <p:blipFill rotWithShape="1">
          <a:blip r:embed="rId3"/>
          <a:srcRect l="20293" r="20293"/>
          <a:stretch/>
        </p:blipFill>
        <p:spPr>
          <a:xfrm>
            <a:off x="720000" y="1017725"/>
            <a:ext cx="3475548" cy="360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3"/>
          <p:cNvSpPr txBox="1">
            <a:spLocks noGrp="1"/>
          </p:cNvSpPr>
          <p:nvPr>
            <p:ph type="title"/>
          </p:nvPr>
        </p:nvSpPr>
        <p:spPr>
          <a:xfrm>
            <a:off x="720000" y="365761"/>
            <a:ext cx="7704000" cy="5689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Persona 2 - </a:t>
            </a:r>
            <a:r>
              <a:rPr lang="en-US" sz="3200" dirty="0"/>
              <a:t>Busy Bee Brianna</a:t>
            </a:r>
            <a:endParaRPr sz="3200" dirty="0"/>
          </a:p>
        </p:txBody>
      </p:sp>
      <p:sp>
        <p:nvSpPr>
          <p:cNvPr id="655" name="Google Shape;655;p43"/>
          <p:cNvSpPr txBox="1">
            <a:spLocks noGrp="1"/>
          </p:cNvSpPr>
          <p:nvPr>
            <p:ph type="body" idx="1"/>
          </p:nvPr>
        </p:nvSpPr>
        <p:spPr>
          <a:xfrm>
            <a:off x="4389120" y="1017725"/>
            <a:ext cx="4165600" cy="3760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Name: Brianna Mary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Age: 32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Job: White-collar Employee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Profile: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Brianna is a 32-year-old working professional who enjoys playing games in her downtime. She has a busy schedule and often finds herself with limited free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Frustration and Goals: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Brianna is frustrated with games that require a lot of time commitment or are too complex to understand quickly.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Her goal is to find a game that she can pick up and play for short periods of time and still enjoy. She likes games that are easy to learn but still offer a challenge.</a:t>
            </a:r>
          </a:p>
        </p:txBody>
      </p:sp>
      <p:pic>
        <p:nvPicPr>
          <p:cNvPr id="656" name="Google Shape;656;p43"/>
          <p:cNvPicPr preferRelativeResize="0"/>
          <p:nvPr/>
        </p:nvPicPr>
        <p:blipFill rotWithShape="1">
          <a:blip r:embed="rId3"/>
          <a:srcRect l="1830" r="1830"/>
          <a:stretch/>
        </p:blipFill>
        <p:spPr>
          <a:xfrm>
            <a:off x="720000" y="1017725"/>
            <a:ext cx="3475548" cy="3607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4683903"/>
      </p:ext>
    </p:extLst>
  </p:cSld>
  <p:clrMapOvr>
    <a:masterClrMapping/>
  </p:clrMapOvr>
</p:sld>
</file>

<file path=ppt/theme/theme1.xml><?xml version="1.0" encoding="utf-8"?>
<a:theme xmlns:a="http://schemas.openxmlformats.org/drawingml/2006/main" name="Sprint Planning Meeting by Slidesgo">
  <a:themeElements>
    <a:clrScheme name="Simple Light">
      <a:dk1>
        <a:srgbClr val="2E2E2E"/>
      </a:dk1>
      <a:lt1>
        <a:srgbClr val="FFFFFF"/>
      </a:lt1>
      <a:dk2>
        <a:srgbClr val="F1AA35"/>
      </a:dk2>
      <a:lt2>
        <a:srgbClr val="00A44A"/>
      </a:lt2>
      <a:accent1>
        <a:srgbClr val="F95626"/>
      </a:accent1>
      <a:accent2>
        <a:srgbClr val="FF97AB"/>
      </a:accent2>
      <a:accent3>
        <a:srgbClr val="CCCCCC"/>
      </a:accent3>
      <a:accent4>
        <a:srgbClr val="FFFFFF"/>
      </a:accent4>
      <a:accent5>
        <a:srgbClr val="FFFFFF"/>
      </a:accent5>
      <a:accent6>
        <a:srgbClr val="FFFFFF"/>
      </a:accent6>
      <a:hlink>
        <a:srgbClr val="2E2E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等线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4169</Words>
  <Application>Microsoft Office PowerPoint</Application>
  <PresentationFormat>全屏显示(16:9)</PresentationFormat>
  <Paragraphs>502</Paragraphs>
  <Slides>34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Bebas Neue</vt:lpstr>
      <vt:lpstr>Cambria Math</vt:lpstr>
      <vt:lpstr>Calibri</vt:lpstr>
      <vt:lpstr>Russo One</vt:lpstr>
      <vt:lpstr>Karla</vt:lpstr>
      <vt:lpstr>等线</vt:lpstr>
      <vt:lpstr>Anaheim</vt:lpstr>
      <vt:lpstr>Sora</vt:lpstr>
      <vt:lpstr>Arial</vt:lpstr>
      <vt:lpstr>Sprint Planning Meeting by Slidesgo</vt:lpstr>
      <vt:lpstr>Tank War</vt:lpstr>
      <vt:lpstr>Agenda</vt:lpstr>
      <vt:lpstr>Team Member Roles and Responsibilities </vt:lpstr>
      <vt:lpstr>Problem Statement</vt:lpstr>
      <vt:lpstr>Project Description</vt:lpstr>
      <vt:lpstr>Team Working Agreement</vt:lpstr>
      <vt:lpstr>Personas</vt:lpstr>
      <vt:lpstr>Persona 1 - Gaming Enthusiast Gary</vt:lpstr>
      <vt:lpstr>Persona 2 - Busy Bee Brianna</vt:lpstr>
      <vt:lpstr>Persona 3 - Competitive Cam</vt:lpstr>
      <vt:lpstr>MVP (Minimal Viable Product)</vt:lpstr>
      <vt:lpstr>Technology Tools</vt:lpstr>
      <vt:lpstr>Diagrams</vt:lpstr>
      <vt:lpstr>Conceptual Diagram</vt:lpstr>
      <vt:lpstr>Sequence Diagram</vt:lpstr>
      <vt:lpstr>Use Case Diagram</vt:lpstr>
      <vt:lpstr>Class Diagram</vt:lpstr>
      <vt:lpstr>Product Backlog</vt:lpstr>
      <vt:lpstr>Product Backlog</vt:lpstr>
      <vt:lpstr>Sprint 1 Backlog</vt:lpstr>
      <vt:lpstr>Sprint 1 Backlog – Completed &amp; Uncompleted US</vt:lpstr>
      <vt:lpstr>PowerPoint 演示文稿</vt:lpstr>
      <vt:lpstr>Metrics</vt:lpstr>
      <vt:lpstr> Team velocity - this sprint</vt:lpstr>
      <vt:lpstr>PowerPoint 演示文稿</vt:lpstr>
      <vt:lpstr>Committed/Completed Ratio</vt:lpstr>
      <vt:lpstr>Retrospective</vt:lpstr>
      <vt:lpstr>What Went Well</vt:lpstr>
      <vt:lpstr>What can be improved?</vt:lpstr>
      <vt:lpstr>Next Steps</vt:lpstr>
      <vt:lpstr>Sprint 2 Backlog</vt:lpstr>
      <vt:lpstr>PowerPoint 演示文稿</vt:lpstr>
      <vt:lpstr>Slides App Screenshot</vt:lpstr>
      <vt:lpstr>GitHub link: https://github.com/htmw/2023S-zhu/wiki   Live Application Demo: https://youtu.be/GmpB100vSpg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Tank War</dc:title>
  <cp:lastModifiedBy>Zhu, Mr. Xi</cp:lastModifiedBy>
  <cp:revision>9</cp:revision>
  <dcterms:modified xsi:type="dcterms:W3CDTF">2023-03-09T23:09:46Z</dcterms:modified>
</cp:coreProperties>
</file>